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notesSlides/notesSlide12.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2"/>
  </p:notesMasterIdLst>
  <p:handoutMasterIdLst>
    <p:handoutMasterId r:id="rId123"/>
  </p:handoutMasterIdLst>
  <p:sldIdLst>
    <p:sldId id="332" r:id="rId5"/>
    <p:sldId id="383" r:id="rId6"/>
    <p:sldId id="384" r:id="rId7"/>
    <p:sldId id="385" r:id="rId8"/>
    <p:sldId id="386" r:id="rId9"/>
    <p:sldId id="387" r:id="rId10"/>
    <p:sldId id="388" r:id="rId11"/>
    <p:sldId id="389" r:id="rId12"/>
    <p:sldId id="390" r:id="rId13"/>
    <p:sldId id="391" r:id="rId14"/>
    <p:sldId id="392" r:id="rId15"/>
    <p:sldId id="393" r:id="rId16"/>
    <p:sldId id="394" r:id="rId17"/>
    <p:sldId id="395" r:id="rId18"/>
    <p:sldId id="396" r:id="rId19"/>
    <p:sldId id="397" r:id="rId20"/>
    <p:sldId id="398" r:id="rId21"/>
    <p:sldId id="399" r:id="rId22"/>
    <p:sldId id="400" r:id="rId23"/>
    <p:sldId id="401" r:id="rId24"/>
    <p:sldId id="402" r:id="rId25"/>
    <p:sldId id="403" r:id="rId26"/>
    <p:sldId id="404" r:id="rId27"/>
    <p:sldId id="443" r:id="rId28"/>
    <p:sldId id="444" r:id="rId29"/>
    <p:sldId id="445" r:id="rId30"/>
    <p:sldId id="454" r:id="rId31"/>
    <p:sldId id="455" r:id="rId32"/>
    <p:sldId id="456" r:id="rId33"/>
    <p:sldId id="457" r:id="rId34"/>
    <p:sldId id="458" r:id="rId35"/>
    <p:sldId id="459" r:id="rId36"/>
    <p:sldId id="460" r:id="rId37"/>
    <p:sldId id="476" r:id="rId38"/>
    <p:sldId id="477" r:id="rId39"/>
    <p:sldId id="478" r:id="rId40"/>
    <p:sldId id="479" r:id="rId41"/>
    <p:sldId id="480" r:id="rId42"/>
    <p:sldId id="481" r:id="rId43"/>
    <p:sldId id="482" r:id="rId44"/>
    <p:sldId id="483" r:id="rId45"/>
    <p:sldId id="484" r:id="rId46"/>
    <p:sldId id="485" r:id="rId47"/>
    <p:sldId id="486" r:id="rId48"/>
    <p:sldId id="487" r:id="rId49"/>
    <p:sldId id="488" r:id="rId50"/>
    <p:sldId id="489" r:id="rId51"/>
    <p:sldId id="490" r:id="rId52"/>
    <p:sldId id="491" r:id="rId53"/>
    <p:sldId id="492" r:id="rId54"/>
    <p:sldId id="493" r:id="rId55"/>
    <p:sldId id="494" r:id="rId56"/>
    <p:sldId id="495" r:id="rId57"/>
    <p:sldId id="496" r:id="rId58"/>
    <p:sldId id="497" r:id="rId59"/>
    <p:sldId id="498" r:id="rId60"/>
    <p:sldId id="499" r:id="rId61"/>
    <p:sldId id="500" r:id="rId62"/>
    <p:sldId id="501" r:id="rId63"/>
    <p:sldId id="502" r:id="rId64"/>
    <p:sldId id="503" r:id="rId65"/>
    <p:sldId id="504" r:id="rId66"/>
    <p:sldId id="505" r:id="rId67"/>
    <p:sldId id="432" r:id="rId68"/>
    <p:sldId id="433" r:id="rId69"/>
    <p:sldId id="434" r:id="rId70"/>
    <p:sldId id="435" r:id="rId71"/>
    <p:sldId id="436" r:id="rId72"/>
    <p:sldId id="437" r:id="rId73"/>
    <p:sldId id="438" r:id="rId74"/>
    <p:sldId id="439" r:id="rId75"/>
    <p:sldId id="440" r:id="rId76"/>
    <p:sldId id="441" r:id="rId77"/>
    <p:sldId id="442" r:id="rId78"/>
    <p:sldId id="506" r:id="rId79"/>
    <p:sldId id="507" r:id="rId80"/>
    <p:sldId id="508" r:id="rId81"/>
    <p:sldId id="509" r:id="rId82"/>
    <p:sldId id="510" r:id="rId83"/>
    <p:sldId id="511" r:id="rId84"/>
    <p:sldId id="512" r:id="rId85"/>
    <p:sldId id="513" r:id="rId86"/>
    <p:sldId id="514" r:id="rId87"/>
    <p:sldId id="515" r:id="rId88"/>
    <p:sldId id="516" r:id="rId89"/>
    <p:sldId id="517" r:id="rId90"/>
    <p:sldId id="518" r:id="rId91"/>
    <p:sldId id="519" r:id="rId92"/>
    <p:sldId id="520" r:id="rId93"/>
    <p:sldId id="521" r:id="rId94"/>
    <p:sldId id="522" r:id="rId95"/>
    <p:sldId id="523" r:id="rId96"/>
    <p:sldId id="524" r:id="rId97"/>
    <p:sldId id="525" r:id="rId98"/>
    <p:sldId id="526" r:id="rId99"/>
    <p:sldId id="527" r:id="rId100"/>
    <p:sldId id="528" r:id="rId101"/>
    <p:sldId id="529" r:id="rId102"/>
    <p:sldId id="530" r:id="rId103"/>
    <p:sldId id="531" r:id="rId104"/>
    <p:sldId id="532" r:id="rId105"/>
    <p:sldId id="533" r:id="rId106"/>
    <p:sldId id="534" r:id="rId107"/>
    <p:sldId id="535" r:id="rId108"/>
    <p:sldId id="536" r:id="rId109"/>
    <p:sldId id="537" r:id="rId110"/>
    <p:sldId id="538" r:id="rId111"/>
    <p:sldId id="414" r:id="rId112"/>
    <p:sldId id="413" r:id="rId113"/>
    <p:sldId id="412" r:id="rId114"/>
    <p:sldId id="539" r:id="rId115"/>
    <p:sldId id="540" r:id="rId116"/>
    <p:sldId id="542" r:id="rId117"/>
    <p:sldId id="543" r:id="rId118"/>
    <p:sldId id="410" r:id="rId119"/>
    <p:sldId id="409" r:id="rId120"/>
    <p:sldId id="541"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66501C-D602-47A0-93E1-CCAB9F3837F1}" v="18" dt="2022-07-11T05:58:19.5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 d="1"/>
        <a:sy n="1" d="1"/>
      </p:scale>
      <p:origin x="0" y="0"/>
    </p:cViewPr>
  </p:notesTextViewPr>
  <p:notesViewPr>
    <p:cSldViewPr>
      <p:cViewPr varScale="1">
        <p:scale>
          <a:sx n="49" d="100"/>
          <a:sy n="49" d="100"/>
        </p:scale>
        <p:origin x="2668" y="32"/>
      </p:cViewPr>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viewProps" Target="viewProps.xml"/><Relationship Id="rId16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19B4A7B-2437-4690-8AD3-798B99D526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16F12CE2-EB26-4600-A241-32C5BF3E86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6F476C-B318-4FF4-9B19-B59DAD5E988A}" type="datetimeFigureOut">
              <a:rPr lang="en-IN" smtClean="0"/>
              <a:pPr/>
              <a:t>10-03-2023</a:t>
            </a:fld>
            <a:endParaRPr lang="en-IN"/>
          </a:p>
        </p:txBody>
      </p:sp>
      <p:sp>
        <p:nvSpPr>
          <p:cNvPr id="4" name="Footer Placeholder 3">
            <a:extLst>
              <a:ext uri="{FF2B5EF4-FFF2-40B4-BE49-F238E27FC236}">
                <a16:creationId xmlns:a16="http://schemas.microsoft.com/office/drawing/2014/main" xmlns="" id="{43E17914-51FD-49B2-9C5D-F09B0B2C5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xmlns="" id="{2E19F55A-DC35-443A-9CDA-A877E19FD36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C1FB3F-9581-4F98-812F-9D0E81532164}" type="slidenum">
              <a:rPr lang="en-IN" smtClean="0"/>
              <a:pPr/>
              <a:t>‹#›</a:t>
            </a:fld>
            <a:endParaRPr lang="en-IN"/>
          </a:p>
        </p:txBody>
      </p:sp>
    </p:spTree>
    <p:extLst>
      <p:ext uri="{BB962C8B-B14F-4D97-AF65-F5344CB8AC3E}">
        <p14:creationId xmlns:p14="http://schemas.microsoft.com/office/powerpoint/2010/main" xmlns="" val="244316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numCol="1"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numCol="1" rtlCol="0"/>
          <a:lstStyle>
            <a:lvl1pPr algn="r">
              <a:defRPr sz="1200"/>
            </a:lvl1pPr>
          </a:lstStyle>
          <a:p>
            <a:fld id="{005F5E8C-B044-43C6-B2F5-81446AEDAE8E}" type="datetimeFigureOut">
              <a:rPr lang="en-US" smtClean="0"/>
              <a:pPr/>
              <a:t>3/10/2023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numCol="1"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numCol="1"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numCol="1" rtlCol="0" anchor="b"/>
          <a:lstStyle>
            <a:lvl1pPr algn="r">
              <a:defRPr sz="1200"/>
            </a:lvl1pPr>
          </a:lstStyle>
          <a:p>
            <a:fld id="{6D8FC8E6-5ED4-4BB0-BF37-760C024FE094}" type="slidenum">
              <a:rPr lang="en-US" smtClean="0"/>
              <a:pPr/>
              <a:t>‹#›</a:t>
            </a:fld>
            <a:endParaRPr lang="en-US"/>
          </a:p>
        </p:txBody>
      </p:sp>
    </p:spTree>
    <p:extLst>
      <p:ext uri="{BB962C8B-B14F-4D97-AF65-F5344CB8AC3E}">
        <p14:creationId xmlns:p14="http://schemas.microsoft.com/office/powerpoint/2010/main" xmlns="" val="3114308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p:spPr>
        <p:txBody>
          <a:bodyPr/>
          <a:lstStyle/>
          <a:p>
            <a:pPr eaLnBrk="1" hangingPunct="1"/>
            <a:endParaRPr lang="en-US" altLang="en-US"/>
          </a:p>
        </p:txBody>
      </p:sp>
      <p:sp>
        <p:nvSpPr>
          <p:cNvPr id="8196" name="Slide Number Placeholder 3"/>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70348A0-25F4-4937-B512-9D8E5562E3D8}" type="slidenum">
              <a:rPr lang="en-US" altLang="en-US" sz="1200" smtClean="0"/>
              <a:pPr/>
              <a:t>1</a:t>
            </a:fld>
            <a:endParaRPr lang="en-US" altLang="en-US" sz="1200"/>
          </a:p>
        </p:txBody>
      </p:sp>
    </p:spTree>
    <p:extLst>
      <p:ext uri="{BB962C8B-B14F-4D97-AF65-F5344CB8AC3E}">
        <p14:creationId xmlns:p14="http://schemas.microsoft.com/office/powerpoint/2010/main" xmlns="" val="3447828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p:cNvSpPr>
            <a:spLocks noGrp="1" noChangeArrowheads="1"/>
          </p:cNvSpPr>
          <p:nvPr>
            <p:ph type="sldNum" sz="quarter" idx="5"/>
          </p:nvPr>
        </p:nvSpPr>
        <p:spPr>
          <a:noFill/>
        </p:spPr>
        <p:txBody>
          <a:bodyPr/>
          <a:lstStyle/>
          <a:p>
            <a:fld id="{673A2C7A-E69E-4B02-9D1A-6D63F9A8E95E}" type="slidenum">
              <a:rPr lang="en-US"/>
              <a:pPr/>
              <a:t>83</a:t>
            </a:fld>
            <a:endParaRPr lang="en-US"/>
          </a:p>
        </p:txBody>
      </p:sp>
      <p:sp>
        <p:nvSpPr>
          <p:cNvPr id="38915" name="Rectangle 1026"/>
          <p:cNvSpPr>
            <a:spLocks noGrp="1" noRot="1" noChangeAspect="1" noChangeArrowheads="1" noTextEdit="1"/>
          </p:cNvSpPr>
          <p:nvPr>
            <p:ph type="sldImg"/>
          </p:nvPr>
        </p:nvSpPr>
        <p:spPr>
          <a:ln/>
        </p:spPr>
      </p:sp>
      <p:sp>
        <p:nvSpPr>
          <p:cNvPr id="38916" name="Rectangle 1027"/>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p:cNvSpPr>
            <a:spLocks noGrp="1" noChangeArrowheads="1"/>
          </p:cNvSpPr>
          <p:nvPr>
            <p:ph type="sldNum" sz="quarter" idx="5"/>
          </p:nvPr>
        </p:nvSpPr>
        <p:spPr>
          <a:noFill/>
        </p:spPr>
        <p:txBody>
          <a:bodyPr/>
          <a:lstStyle/>
          <a:p>
            <a:fld id="{7D9D34B0-9F95-4D3A-847B-CE87253DBEDE}" type="slidenum">
              <a:rPr lang="en-US"/>
              <a:pPr/>
              <a:t>84</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31"/>
          <p:cNvSpPr>
            <a:spLocks noGrp="1" noChangeArrowheads="1"/>
          </p:cNvSpPr>
          <p:nvPr>
            <p:ph type="sldNum" sz="quarter" idx="5"/>
          </p:nvPr>
        </p:nvSpPr>
        <p:spPr>
          <a:noFill/>
        </p:spPr>
        <p:txBody>
          <a:bodyPr/>
          <a:lstStyle/>
          <a:p>
            <a:fld id="{F8657832-33FA-4F44-B26E-D98FC323270A}" type="slidenum">
              <a:rPr lang="en-US"/>
              <a:pPr/>
              <a:t>85</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1"/>
          <p:cNvSpPr>
            <a:spLocks noGrp="1" noChangeArrowheads="1"/>
          </p:cNvSpPr>
          <p:nvPr>
            <p:ph type="sldNum" sz="quarter" idx="5"/>
          </p:nvPr>
        </p:nvSpPr>
        <p:spPr>
          <a:noFill/>
        </p:spPr>
        <p:txBody>
          <a:bodyPr/>
          <a:lstStyle/>
          <a:p>
            <a:fld id="{24B5144E-6A3F-4905-8098-8D77E10733F2}" type="slidenum">
              <a:rPr lang="en-US"/>
              <a:pPr/>
              <a:t>86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31"/>
          <p:cNvSpPr>
            <a:spLocks noGrp="1" noChangeArrowheads="1"/>
          </p:cNvSpPr>
          <p:nvPr>
            <p:ph type="sldNum" sz="quarter" idx="5"/>
          </p:nvPr>
        </p:nvSpPr>
        <p:spPr>
          <a:noFill/>
        </p:spPr>
        <p:txBody>
          <a:bodyPr/>
          <a:lstStyle/>
          <a:p>
            <a:fld id="{1416F264-E339-43E6-8EE4-DDA1D9F7D130}" type="slidenum">
              <a:rPr lang="en-US"/>
              <a:pPr/>
              <a:t>87</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a:ln/>
        </p:spPr>
      </p:sp>
      <p:sp>
        <p:nvSpPr>
          <p:cNvPr id="49155" name="Notes Placeholder 2"/>
          <p:cNvSpPr>
            <a:spLocks noGrp="1"/>
          </p:cNvSpPr>
          <p:nvPr>
            <p:ph type="body" idx="1"/>
          </p:nvPr>
        </p:nvSpPr>
        <p:spPr>
          <a:noFill/>
          <a:ln/>
        </p:spPr>
        <p:txBody>
          <a:bodyPr/>
          <a:lstStyle/>
          <a:p>
            <a:endParaRPr lang="en-US" smtClean="0">
              <a:latin typeface="Arial" pitchFamily="34" charset="0"/>
            </a:endParaRPr>
          </a:p>
        </p:txBody>
      </p:sp>
      <p:sp>
        <p:nvSpPr>
          <p:cNvPr id="49156" name="Slide Number Placeholder 3"/>
          <p:cNvSpPr>
            <a:spLocks noGrp="1"/>
          </p:cNvSpPr>
          <p:nvPr>
            <p:ph type="sldNum" sz="quarter" idx="5"/>
          </p:nvPr>
        </p:nvSpPr>
        <p:spPr>
          <a:noFill/>
        </p:spPr>
        <p:txBody>
          <a:bodyPr/>
          <a:lstStyle/>
          <a:p>
            <a:fld id="{0E009FB4-291E-413B-9A37-61546C5E415C}" type="slidenum">
              <a:rPr lang="en-US"/>
              <a:pPr/>
              <a:t>88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a:t>
            </a:r>
          </a:p>
          <a:p>
            <a:r>
              <a:rPr lang="en-US" dirty="0" smtClean="0"/>
              <a:t>hides icky details from the raw </a:t>
            </a:r>
            <a:r>
              <a:rPr lang="en-US" dirty="0" err="1" smtClean="0"/>
              <a:t>XMLHttpRequest</a:t>
            </a:r>
            <a:r>
              <a:rPr lang="en-US" dirty="0" smtClean="0"/>
              <a:t>; works well in all browsers</a:t>
            </a:r>
          </a:p>
          <a:p>
            <a:endParaRPr lang="en-US" dirty="0"/>
          </a:p>
        </p:txBody>
      </p:sp>
      <p:sp>
        <p:nvSpPr>
          <p:cNvPr id="4" name="Slide Number Placeholder 3"/>
          <p:cNvSpPr>
            <a:spLocks noGrp="1"/>
          </p:cNvSpPr>
          <p:nvPr>
            <p:ph type="sldNum" sz="quarter" idx="10"/>
          </p:nvPr>
        </p:nvSpPr>
        <p:spPr/>
        <p:txBody>
          <a:bodyPr/>
          <a:lstStyle/>
          <a:p>
            <a:fld id="{1B067E4B-884F-475F-A0EE-9EADE5B44B0C}" type="slidenum">
              <a:rPr lang="en-US" smtClean="0"/>
              <a:pPr/>
              <a:t>98</a:t>
            </a:fld>
            <a:endParaRPr lang="en-US"/>
          </a:p>
        </p:txBody>
      </p:sp>
    </p:spTree>
    <p:extLst>
      <p:ext uri="{BB962C8B-B14F-4D97-AF65-F5344CB8AC3E}">
        <p14:creationId xmlns:p14="http://schemas.microsoft.com/office/powerpoint/2010/main" xmlns="" val="2671458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067E4B-884F-475F-A0EE-9EADE5B44B0C}" type="slidenum">
              <a:rPr lang="en-US" smtClean="0"/>
              <a:pPr/>
              <a:t>101</a:t>
            </a:fld>
            <a:endParaRPr lang="en-US"/>
          </a:p>
        </p:txBody>
      </p:sp>
    </p:spTree>
    <p:extLst>
      <p:ext uri="{BB962C8B-B14F-4D97-AF65-F5344CB8AC3E}">
        <p14:creationId xmlns:p14="http://schemas.microsoft.com/office/powerpoint/2010/main" xmlns="" val="2671458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for user's (and developer's) benefit, show an error message if a request fails</a:t>
            </a:r>
            <a:endParaRPr lang="en-US" dirty="0"/>
          </a:p>
        </p:txBody>
      </p:sp>
      <p:sp>
        <p:nvSpPr>
          <p:cNvPr id="4" name="Slide Number Placeholder 3"/>
          <p:cNvSpPr>
            <a:spLocks noGrp="1"/>
          </p:cNvSpPr>
          <p:nvPr>
            <p:ph type="sldNum" sz="quarter" idx="10"/>
          </p:nvPr>
        </p:nvSpPr>
        <p:spPr/>
        <p:txBody>
          <a:bodyPr/>
          <a:lstStyle/>
          <a:p>
            <a:fld id="{1B067E4B-884F-475F-A0EE-9EADE5B44B0C}" type="slidenum">
              <a:rPr lang="en-US" smtClean="0"/>
              <a:pPr/>
              <a:t>103</a:t>
            </a:fld>
            <a:endParaRPr lang="en-US"/>
          </a:p>
        </p:txBody>
      </p:sp>
    </p:spTree>
    <p:extLst>
      <p:ext uri="{BB962C8B-B14F-4D97-AF65-F5344CB8AC3E}">
        <p14:creationId xmlns:p14="http://schemas.microsoft.com/office/powerpoint/2010/main" xmlns="" val="407088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http://www.tizag.com/ajaxTutorial/index.php</a:t>
            </a:r>
            <a:endParaRPr lang="en-US" dirty="0"/>
          </a:p>
        </p:txBody>
      </p:sp>
      <p:sp>
        <p:nvSpPr>
          <p:cNvPr id="4" name="Slide Number Placeholder 3"/>
          <p:cNvSpPr>
            <a:spLocks noGrp="1"/>
          </p:cNvSpPr>
          <p:nvPr>
            <p:ph type="sldNum" sz="quarter" idx="10"/>
          </p:nvPr>
        </p:nvSpPr>
        <p:spPr/>
        <p:txBody>
          <a:bodyPr/>
          <a:lstStyle/>
          <a:p>
            <a:fld id="{1B067E4B-884F-475F-A0EE-9EADE5B44B0C}" type="slidenum">
              <a:rPr lang="en-US" smtClean="0"/>
              <a:pPr/>
              <a:t>105</a:t>
            </a:fld>
            <a:endParaRPr lang="en-US"/>
          </a:p>
        </p:txBody>
      </p:sp>
    </p:spTree>
    <p:extLst>
      <p:ext uri="{BB962C8B-B14F-4D97-AF65-F5344CB8AC3E}">
        <p14:creationId xmlns:p14="http://schemas.microsoft.com/office/powerpoint/2010/main" xmlns="" val="3538804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1"/>
          <p:cNvSpPr>
            <a:spLocks noGrp="1" noRot="1" noChangeAspect="1" noChangeArrowheads="1" noTextEdit="1"/>
          </p:cNvSpPr>
          <p:nvPr>
            <p:ph type="sldImg"/>
          </p:nvPr>
        </p:nvSpPr>
        <p:spPr bwMode="auto">
          <a:xfrm>
            <a:off x="1312863" y="1027113"/>
            <a:ext cx="4933950" cy="3700462"/>
          </a:xfrm>
          <a:solidFill>
            <a:srgbClr val="FFFFFF"/>
          </a:solidFill>
          <a:ln>
            <a:solidFill>
              <a:srgbClr val="000000"/>
            </a:solidFill>
            <a:miter lim="800000"/>
            <a:headEnd/>
            <a:tailEnd/>
          </a:ln>
        </p:spPr>
      </p:sp>
      <p:sp>
        <p:nvSpPr>
          <p:cNvPr id="20483" name="Rectangle 2"/>
          <p:cNvSpPr>
            <a:spLocks noGrp="1" noChangeArrowheads="1"/>
          </p:cNvSpPr>
          <p:nvPr>
            <p:ph type="body" idx="1"/>
          </p:nvPr>
        </p:nvSpPr>
        <p:spPr bwMode="auto">
          <a:xfrm>
            <a:off x="1169988" y="5086350"/>
            <a:ext cx="5226050" cy="4106863"/>
          </a:xfrm>
          <a:noFill/>
        </p:spPr>
        <p:txBody>
          <a:bodyPr wrap="none" numCol="1" anchor="ctr" anchorCtr="0" compatLnSpc="1">
            <a:prstTxWarp prst="textNoShape">
              <a:avLst/>
            </a:prstTxWarp>
          </a:bodyPr>
          <a:lstStyle/>
          <a:p>
            <a:pPr eaLnBrk="1" hangingPunct="1">
              <a:spcBef>
                <a:spcPct val="0"/>
              </a:spcBef>
            </a:pPr>
            <a:endParaRPr lang="it-IT"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031"/>
          <p:cNvSpPr>
            <a:spLocks noGrp="1" noChangeArrowheads="1"/>
          </p:cNvSpPr>
          <p:nvPr>
            <p:ph type="sldNum" sz="quarter" idx="5"/>
          </p:nvPr>
        </p:nvSpPr>
        <p:spPr>
          <a:noFill/>
        </p:spPr>
        <p:txBody>
          <a:bodyPr/>
          <a:lstStyle/>
          <a:p>
            <a:fld id="{04187D16-A22D-4D6A-8CFA-BC7A415FF0DB}" type="slidenum">
              <a:rPr lang="en-US"/>
              <a:pPr/>
              <a:t>112</a:t>
            </a:fld>
            <a:endParaRPr lang="en-US"/>
          </a:p>
        </p:txBody>
      </p:sp>
      <p:sp>
        <p:nvSpPr>
          <p:cNvPr id="43010" name="Rectangle 2"/>
          <p:cNvSpPr>
            <a:spLocks noGrp="1" noRot="1" noChangeAspect="1" noChangeArrowheads="1"/>
          </p:cNvSpPr>
          <p:nvPr>
            <p:ph type="sldImg"/>
          </p:nvPr>
        </p:nvSpPr>
        <p:spPr>
          <a:solidFill>
            <a:srgbClr val="FFFFFF"/>
          </a:solidFill>
          <a:ln/>
        </p:spPr>
      </p:sp>
      <p:sp>
        <p:nvSpPr>
          <p:cNvPr id="4301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31"/>
          <p:cNvSpPr>
            <a:spLocks noGrp="1" noChangeArrowheads="1"/>
          </p:cNvSpPr>
          <p:nvPr>
            <p:ph type="sldNum" sz="quarter" idx="5"/>
          </p:nvPr>
        </p:nvSpPr>
        <p:spPr>
          <a:noFill/>
        </p:spPr>
        <p:txBody>
          <a:bodyPr/>
          <a:lstStyle/>
          <a:p>
            <a:fld id="{4C9AD536-F43B-44A8-8E76-54723769D040}" type="slidenum">
              <a:rPr lang="en-US"/>
              <a:pPr/>
              <a:t>76</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smtClean="0">
                <a:latin typeface="Arial" pitchFamily="34" charset="0"/>
              </a:rPr>
              <a:t>Quick list of some tools.  (explain on following slides)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31"/>
          <p:cNvSpPr>
            <a:spLocks noGrp="1" noChangeArrowheads="1"/>
          </p:cNvSpPr>
          <p:nvPr>
            <p:ph type="sldNum" sz="quarter" idx="5"/>
          </p:nvPr>
        </p:nvSpPr>
        <p:spPr>
          <a:noFill/>
        </p:spPr>
        <p:txBody>
          <a:bodyPr/>
          <a:lstStyle/>
          <a:p>
            <a:fld id="{02DF8C3D-F047-49AC-84CC-6029E76EB809}" type="slidenum">
              <a:rPr lang="en-US"/>
              <a:pPr/>
              <a:t>77</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smtClean="0">
                <a:latin typeface="Arial" pitchFamily="34" charset="0"/>
              </a:rPr>
              <a:t>Discuss experience with blogs with students.  Talk about different uses: journaling, news reporting, personal diaries, communicating in education about peers, with parents and students.  Includes multi-media and gadgets or widgets.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p:spPr>
        <p:txBody>
          <a:bodyPr/>
          <a:lstStyle/>
          <a:p>
            <a:fld id="{0465EC81-EAB4-4417-A9BE-1FF30BA23126}" type="slidenum">
              <a:rPr lang="en-US"/>
              <a:pPr/>
              <a:t>78</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smtClean="0">
                <a:latin typeface="Arial" pitchFamily="34" charset="0"/>
              </a:rPr>
              <a:t>Most famous is Wikipedia.  Wiki means “quick” in Hawaiian.  Losing popularity.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p>
            <a:fld id="{2841BD8B-8EF2-432A-9F1E-1604870902F1}" type="slidenum">
              <a:rPr lang="en-US"/>
              <a:pPr/>
              <a:t>79</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smtClean="0">
                <a:latin typeface="Arial" pitchFamily="34" charset="0"/>
              </a:rPr>
              <a:t>Think about syndicating like Peanuts cartoon, it comes to you, you don’t have to go to find it.  Many sites have a RSS button.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31"/>
          <p:cNvSpPr>
            <a:spLocks noGrp="1" noChangeArrowheads="1"/>
          </p:cNvSpPr>
          <p:nvPr>
            <p:ph type="sldNum" sz="quarter" idx="5"/>
          </p:nvPr>
        </p:nvSpPr>
        <p:spPr>
          <a:noFill/>
        </p:spPr>
        <p:txBody>
          <a:bodyPr/>
          <a:lstStyle/>
          <a:p>
            <a:fld id="{A1E61C1E-B330-412E-9891-E9F10C714CFF}" type="slidenum">
              <a:rPr lang="en-US"/>
              <a:pPr/>
              <a:t>80</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smtClean="0">
                <a:latin typeface="Arial" pitchFamily="34" charset="0"/>
              </a:rPr>
              <a:t>Great for collecting your “stuff” on the Internet, such as email, RSS, new feeds, following blogs and all your favorite sites.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p:cNvSpPr>
            <a:spLocks noGrp="1" noChangeArrowheads="1"/>
          </p:cNvSpPr>
          <p:nvPr>
            <p:ph type="sldNum" sz="quarter" idx="5"/>
          </p:nvPr>
        </p:nvSpPr>
        <p:spPr>
          <a:noFill/>
        </p:spPr>
        <p:txBody>
          <a:bodyPr/>
          <a:lstStyle/>
          <a:p>
            <a:fld id="{B36FC91E-B750-449A-9270-CC07E84EB9D4}" type="slidenum">
              <a:rPr lang="en-US"/>
              <a:pPr/>
              <a:t>81</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US" smtClean="0">
                <a:latin typeface="Arial" pitchFamily="34" charset="0"/>
              </a:rPr>
              <a:t>Early option was delicious.com for saving useful URLs.  Many more tools now can do much the same thing.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31"/>
          <p:cNvSpPr>
            <a:spLocks noGrp="1" noChangeArrowheads="1"/>
          </p:cNvSpPr>
          <p:nvPr>
            <p:ph type="sldNum" sz="quarter" idx="5"/>
          </p:nvPr>
        </p:nvSpPr>
        <p:spPr>
          <a:noFill/>
        </p:spPr>
        <p:txBody>
          <a:bodyPr/>
          <a:lstStyle/>
          <a:p>
            <a:fld id="{D9EAE8EF-1745-4D69-A3BF-88906BE22475}" type="slidenum">
              <a:rPr lang="en-US"/>
              <a:pPr/>
              <a:t>82</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r>
              <a:rPr lang="en-US" smtClean="0">
                <a:latin typeface="Arial" pitchFamily="34" charset="0"/>
              </a:rPr>
              <a:t>Top names now are Facebook and Twitter. Formerly was MySpace.  Discuss the use of Facebook in education, in class, the affect on socializing and relationships.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96237"/>
            <a:ext cx="7772400" cy="23876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816E9793-41C2-43E3-8336-E39774527A66}" type="datetime1">
              <a:rPr lang="en-US" smtClean="0"/>
              <a:pPr/>
              <a:t>3/10/2023</a:t>
            </a:fld>
            <a:endParaRPr lang="en-US"/>
          </a:p>
        </p:txBody>
      </p:sp>
      <p:sp>
        <p:nvSpPr>
          <p:cNvPr id="5" name="Footer Placeholder 4"/>
          <p:cNvSpPr>
            <a:spLocks noGrp="1"/>
          </p:cNvSpPr>
          <p:nvPr>
            <p:ph type="ftr" sz="quarter" idx="11"/>
          </p:nvPr>
        </p:nvSpPr>
        <p:spPr/>
        <p:txBody>
          <a:bodyPr/>
          <a:lstStyle>
            <a:lvl1pPr>
              <a:defRPr/>
            </a:lvl1pPr>
          </a:lstStyle>
          <a:p>
            <a:r>
              <a:rPr lang="en-US" smtClean="0"/>
              <a:t>CS380</a:t>
            </a:r>
            <a:endParaRPr lang="en-US"/>
          </a:p>
        </p:txBody>
      </p:sp>
      <p:sp>
        <p:nvSpPr>
          <p:cNvPr id="6" name="Slide Number Placeholder 5"/>
          <p:cNvSpPr>
            <a:spLocks noGrp="1"/>
          </p:cNvSpPr>
          <p:nvPr>
            <p:ph type="sldNum" sz="quarter" idx="12"/>
          </p:nvPr>
        </p:nvSpPr>
        <p:spPr>
          <a:xfrm>
            <a:off x="7085013" y="6381752"/>
            <a:ext cx="2057400" cy="365125"/>
          </a:xfrm>
        </p:spPr>
        <p:txBody>
          <a:bodyPr/>
          <a:lstStyle>
            <a:lvl1pPr>
              <a:defRPr sz="1200" b="1">
                <a:solidFill>
                  <a:schemeClr val="bg1"/>
                </a:solidFill>
                <a:latin typeface="Cambria" panose="02040503050406030204" pitchFamily="18" charset="0"/>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1420955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B4404443-2B89-4735-8972-B0BDB5F9509C}" type="datetime1">
              <a:rPr lang="en-US" smtClean="0"/>
              <a:pPr/>
              <a:t>3/10/2023</a:t>
            </a:fld>
            <a:endParaRPr lang="en-US"/>
          </a:p>
        </p:txBody>
      </p:sp>
      <p:sp>
        <p:nvSpPr>
          <p:cNvPr id="5" name="Footer Placeholder 4"/>
          <p:cNvSpPr>
            <a:spLocks noGrp="1"/>
          </p:cNvSpPr>
          <p:nvPr>
            <p:ph type="ftr" sz="quarter" idx="11"/>
          </p:nvPr>
        </p:nvSpPr>
        <p:spPr/>
        <p:txBody>
          <a:bodyPr/>
          <a:lstStyle>
            <a:lvl1pPr>
              <a:defRPr/>
            </a:lvl1pPr>
          </a:lstStyle>
          <a:p>
            <a:r>
              <a:rPr lang="en-US" smtClean="0"/>
              <a:t>CS380</a:t>
            </a:r>
            <a:endParaRPr lang="en-US"/>
          </a:p>
        </p:txBody>
      </p:sp>
      <p:sp>
        <p:nvSpPr>
          <p:cNvPr id="6" name="Slide Number Placeholder 5"/>
          <p:cNvSpPr>
            <a:spLocks noGrp="1"/>
          </p:cNvSpPr>
          <p:nvPr>
            <p:ph type="sldNum" sz="quarter" idx="12"/>
          </p:nvPr>
        </p:nvSpPr>
        <p:spPr/>
        <p:txBody>
          <a:bodyPr/>
          <a:lstStyle>
            <a:lvl1pPr>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548273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98DF4534-F9B7-4071-AEE6-318C98508BE4}" type="datetime1">
              <a:rPr lang="en-US" smtClean="0"/>
              <a:pPr/>
              <a:t>3/10/2023</a:t>
            </a:fld>
            <a:endParaRPr lang="en-US"/>
          </a:p>
        </p:txBody>
      </p:sp>
      <p:sp>
        <p:nvSpPr>
          <p:cNvPr id="5" name="Footer Placeholder 4"/>
          <p:cNvSpPr>
            <a:spLocks noGrp="1"/>
          </p:cNvSpPr>
          <p:nvPr>
            <p:ph type="ftr" sz="quarter" idx="11"/>
          </p:nvPr>
        </p:nvSpPr>
        <p:spPr/>
        <p:txBody>
          <a:bodyPr/>
          <a:lstStyle>
            <a:lvl1pPr>
              <a:defRPr/>
            </a:lvl1pPr>
          </a:lstStyle>
          <a:p>
            <a:r>
              <a:rPr lang="en-US" smtClean="0"/>
              <a:t>CS380</a:t>
            </a:r>
            <a:endParaRPr lang="en-US"/>
          </a:p>
        </p:txBody>
      </p:sp>
      <p:sp>
        <p:nvSpPr>
          <p:cNvPr id="6" name="Slide Number Placeholder 5"/>
          <p:cNvSpPr>
            <a:spLocks noGrp="1"/>
          </p:cNvSpPr>
          <p:nvPr>
            <p:ph type="sldNum" sz="quarter" idx="12"/>
          </p:nvPr>
        </p:nvSpPr>
        <p:spPr/>
        <p:txBody>
          <a:bodyPr/>
          <a:lstStyle>
            <a:lvl1pPr>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1777934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60248" y="887071"/>
            <a:ext cx="7223505" cy="1009716"/>
          </a:xfrm>
        </p:spPr>
        <p:txBody>
          <a:bodyPr/>
          <a:lstStyle/>
          <a:p>
            <a:r>
              <a:rPr lang="en-US" smtClean="0"/>
              <a:t>Click to edit Master 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465450BA-AF47-4A2F-81C8-C0D3EC266C2D}" type="datetime1">
              <a:rPr lang="en-US" smtClean="0"/>
              <a:pPr>
                <a:defRPr/>
              </a:pPr>
              <a:t>3/10/2023</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CS380</a:t>
            </a:r>
            <a:endParaRPr lang="en-US"/>
          </a:p>
        </p:txBody>
      </p:sp>
      <p:sp>
        <p:nvSpPr>
          <p:cNvPr id="7" name="Rectangle 6"/>
          <p:cNvSpPr>
            <a:spLocks noGrp="1" noChangeArrowheads="1"/>
          </p:cNvSpPr>
          <p:nvPr>
            <p:ph type="sldNum" sz="quarter" idx="12"/>
          </p:nvPr>
        </p:nvSpPr>
        <p:spPr>
          <a:ln/>
        </p:spPr>
        <p:txBody>
          <a:bodyPr/>
          <a:lstStyle>
            <a:lvl1pPr>
              <a:defRPr/>
            </a:lvl1pPr>
          </a:lstStyle>
          <a:p>
            <a:fld id="{6C2559DC-39CF-45F4-8285-84B0B6A37577}"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EED82714-3FFA-48E8-9E71-4C023FC5044F}" type="datetime1">
              <a:rPr lang="en-US" smtClean="0"/>
              <a:pPr>
                <a:defRPr/>
              </a:pPr>
              <a:t>3/10/2023</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smtClean="0"/>
              <a:t>CS380</a:t>
            </a:r>
            <a:endParaRPr lang="en-US"/>
          </a:p>
        </p:txBody>
      </p:sp>
      <p:sp>
        <p:nvSpPr>
          <p:cNvPr id="8" name="Rectangle 6"/>
          <p:cNvSpPr>
            <a:spLocks noGrp="1" noChangeArrowheads="1"/>
          </p:cNvSpPr>
          <p:nvPr>
            <p:ph type="sldNum" sz="quarter" idx="12"/>
          </p:nvPr>
        </p:nvSpPr>
        <p:spPr>
          <a:ln/>
        </p:spPr>
        <p:txBody>
          <a:bodyPr/>
          <a:lstStyle>
            <a:lvl1pPr>
              <a:defRPr/>
            </a:lvl1pPr>
          </a:lstStyle>
          <a:p>
            <a:fld id="{65308895-ED90-4520-8421-AD53A94F30D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12875"/>
            <a:ext cx="7886700" cy="832370"/>
          </a:xfrm>
        </p:spPr>
        <p:txBody>
          <a:bodyPr/>
          <a:lstStyle/>
          <a:p>
            <a:r>
              <a:rPr lang="en-US"/>
              <a:t>Click to edit Master title style</a:t>
            </a:r>
            <a:endParaRPr lang="en-US" dirty="0"/>
          </a:p>
        </p:txBody>
      </p:sp>
      <p:sp>
        <p:nvSpPr>
          <p:cNvPr id="3" name="Content Placeholder 2"/>
          <p:cNvSpPr>
            <a:spLocks noGrp="1"/>
          </p:cNvSpPr>
          <p:nvPr>
            <p:ph idx="1"/>
          </p:nvPr>
        </p:nvSpPr>
        <p:spPr>
          <a:xfrm>
            <a:off x="628650" y="1306287"/>
            <a:ext cx="7886700" cy="38796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fld id="{B5F3613F-E0DB-437F-BAA9-14D08A612C13}" type="datetime1">
              <a:rPr lang="en-US" smtClean="0"/>
              <a:pPr/>
              <a:t>3/10/2023</a:t>
            </a:fld>
            <a:endParaRPr lang="en-US"/>
          </a:p>
        </p:txBody>
      </p:sp>
      <p:sp>
        <p:nvSpPr>
          <p:cNvPr id="5" name="Footer Placeholder 4"/>
          <p:cNvSpPr>
            <a:spLocks noGrp="1"/>
          </p:cNvSpPr>
          <p:nvPr>
            <p:ph type="ftr" sz="quarter" idx="11"/>
          </p:nvPr>
        </p:nvSpPr>
        <p:spPr/>
        <p:txBody>
          <a:bodyPr/>
          <a:lstStyle>
            <a:lvl1pPr>
              <a:defRPr/>
            </a:lvl1pPr>
          </a:lstStyle>
          <a:p>
            <a:r>
              <a:rPr lang="en-US" smtClean="0"/>
              <a:t>CS380</a:t>
            </a:r>
            <a:endParaRPr lang="en-US"/>
          </a:p>
        </p:txBody>
      </p:sp>
      <p:sp>
        <p:nvSpPr>
          <p:cNvPr id="6" name="Slide Number Placeholder 5"/>
          <p:cNvSpPr>
            <a:spLocks noGrp="1"/>
          </p:cNvSpPr>
          <p:nvPr>
            <p:ph type="sldNum" sz="quarter" idx="12"/>
          </p:nvPr>
        </p:nvSpPr>
        <p:spPr>
          <a:xfrm>
            <a:off x="7061200" y="6429377"/>
            <a:ext cx="2057400" cy="365125"/>
          </a:xfrm>
        </p:spPr>
        <p:txBody>
          <a:bodyPr/>
          <a:lstStyle>
            <a:lvl1pPr>
              <a:defRPr sz="1050" b="1">
                <a:solidFill>
                  <a:schemeClr val="bg1"/>
                </a:solidFill>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172320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730025"/>
            <a:ext cx="7886700" cy="2852737"/>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727317"/>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D0AD99A4-722C-4C25-8B7A-81E8EC9FBB36}" type="datetime1">
              <a:rPr lang="en-US" smtClean="0"/>
              <a:pPr/>
              <a:t>3/10/2023</a:t>
            </a:fld>
            <a:endParaRPr lang="en-US"/>
          </a:p>
        </p:txBody>
      </p:sp>
      <p:sp>
        <p:nvSpPr>
          <p:cNvPr id="5" name="Footer Placeholder 4"/>
          <p:cNvSpPr>
            <a:spLocks noGrp="1"/>
          </p:cNvSpPr>
          <p:nvPr>
            <p:ph type="ftr" sz="quarter" idx="11"/>
          </p:nvPr>
        </p:nvSpPr>
        <p:spPr/>
        <p:txBody>
          <a:bodyPr/>
          <a:lstStyle>
            <a:lvl1pPr>
              <a:defRPr/>
            </a:lvl1pPr>
          </a:lstStyle>
          <a:p>
            <a:r>
              <a:rPr lang="en-US" smtClean="0"/>
              <a:t>CS380</a:t>
            </a:r>
            <a:endParaRPr lang="en-US"/>
          </a:p>
        </p:txBody>
      </p:sp>
      <p:sp>
        <p:nvSpPr>
          <p:cNvPr id="6" name="Slide Number Placeholder 5"/>
          <p:cNvSpPr>
            <a:spLocks noGrp="1"/>
          </p:cNvSpPr>
          <p:nvPr>
            <p:ph type="sldNum" sz="quarter" idx="12"/>
          </p:nvPr>
        </p:nvSpPr>
        <p:spPr/>
        <p:txBody>
          <a:bodyPr/>
          <a:lstStyle>
            <a:lvl1pPr>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1556422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fld id="{E02916E5-0089-4892-B2C4-9AEFD684A7BF}" type="datetime1">
              <a:rPr lang="en-US" smtClean="0"/>
              <a:pPr/>
              <a:t>3/10/2023</a:t>
            </a:fld>
            <a:endParaRPr lang="en-US"/>
          </a:p>
        </p:txBody>
      </p:sp>
      <p:sp>
        <p:nvSpPr>
          <p:cNvPr id="6" name="Footer Placeholder 4"/>
          <p:cNvSpPr>
            <a:spLocks noGrp="1"/>
          </p:cNvSpPr>
          <p:nvPr>
            <p:ph type="ftr" sz="quarter" idx="11"/>
          </p:nvPr>
        </p:nvSpPr>
        <p:spPr/>
        <p:txBody>
          <a:bodyPr/>
          <a:lstStyle>
            <a:lvl1pPr>
              <a:defRPr/>
            </a:lvl1pPr>
          </a:lstStyle>
          <a:p>
            <a:r>
              <a:rPr lang="en-US" smtClean="0"/>
              <a:t>CS380</a:t>
            </a:r>
            <a:endParaRPr lang="en-US"/>
          </a:p>
        </p:txBody>
      </p:sp>
      <p:sp>
        <p:nvSpPr>
          <p:cNvPr id="7" name="Slide Number Placeholder 5"/>
          <p:cNvSpPr>
            <a:spLocks noGrp="1"/>
          </p:cNvSpPr>
          <p:nvPr>
            <p:ph type="sldNum" sz="quarter" idx="12"/>
          </p:nvPr>
        </p:nvSpPr>
        <p:spPr/>
        <p:txBody>
          <a:bodyPr/>
          <a:lstStyle>
            <a:lvl1pPr>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318616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fld id="{F381337B-6196-4C86-BB56-2FA8E23FCACC}" type="datetime1">
              <a:rPr lang="en-US" smtClean="0"/>
              <a:pPr/>
              <a:t>3/10/2023</a:t>
            </a:fld>
            <a:endParaRPr lang="en-US"/>
          </a:p>
        </p:txBody>
      </p:sp>
      <p:sp>
        <p:nvSpPr>
          <p:cNvPr id="8" name="Footer Placeholder 4"/>
          <p:cNvSpPr>
            <a:spLocks noGrp="1"/>
          </p:cNvSpPr>
          <p:nvPr>
            <p:ph type="ftr" sz="quarter" idx="11"/>
          </p:nvPr>
        </p:nvSpPr>
        <p:spPr/>
        <p:txBody>
          <a:bodyPr/>
          <a:lstStyle>
            <a:lvl1pPr>
              <a:defRPr/>
            </a:lvl1pPr>
          </a:lstStyle>
          <a:p>
            <a:r>
              <a:rPr lang="en-US" smtClean="0"/>
              <a:t>CS380</a:t>
            </a:r>
            <a:endParaRPr lang="en-US"/>
          </a:p>
        </p:txBody>
      </p:sp>
      <p:sp>
        <p:nvSpPr>
          <p:cNvPr id="9" name="Slide Number Placeholder 5"/>
          <p:cNvSpPr>
            <a:spLocks noGrp="1"/>
          </p:cNvSpPr>
          <p:nvPr>
            <p:ph type="sldNum" sz="quarter" idx="12"/>
          </p:nvPr>
        </p:nvSpPr>
        <p:spPr/>
        <p:txBody>
          <a:bodyPr/>
          <a:lstStyle>
            <a:lvl1pPr>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4074427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fld id="{673570A2-FF68-4980-AB27-B777F977299D}" type="datetime1">
              <a:rPr lang="en-US" smtClean="0"/>
              <a:pPr/>
              <a:t>3/10/2023</a:t>
            </a:fld>
            <a:endParaRPr lang="en-US"/>
          </a:p>
        </p:txBody>
      </p:sp>
      <p:sp>
        <p:nvSpPr>
          <p:cNvPr id="4" name="Footer Placeholder 4"/>
          <p:cNvSpPr>
            <a:spLocks noGrp="1"/>
          </p:cNvSpPr>
          <p:nvPr>
            <p:ph type="ftr" sz="quarter" idx="11"/>
          </p:nvPr>
        </p:nvSpPr>
        <p:spPr/>
        <p:txBody>
          <a:bodyPr/>
          <a:lstStyle>
            <a:lvl1pPr>
              <a:defRPr/>
            </a:lvl1pPr>
          </a:lstStyle>
          <a:p>
            <a:r>
              <a:rPr lang="en-US" smtClean="0"/>
              <a:t>CS380</a:t>
            </a:r>
            <a:endParaRPr lang="en-US"/>
          </a:p>
        </p:txBody>
      </p:sp>
      <p:sp>
        <p:nvSpPr>
          <p:cNvPr id="5" name="Slide Number Placeholder 5"/>
          <p:cNvSpPr>
            <a:spLocks noGrp="1"/>
          </p:cNvSpPr>
          <p:nvPr>
            <p:ph type="sldNum" sz="quarter" idx="12"/>
          </p:nvPr>
        </p:nvSpPr>
        <p:spPr/>
        <p:txBody>
          <a:bodyPr/>
          <a:lstStyle>
            <a:lvl1pPr>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17570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085F9140-D025-4DF5-8E81-00B70F8A3AF5}" type="datetime1">
              <a:rPr lang="en-US" smtClean="0"/>
              <a:pPr/>
              <a:t>3/10/2023</a:t>
            </a:fld>
            <a:endParaRPr lang="en-US"/>
          </a:p>
        </p:txBody>
      </p:sp>
      <p:sp>
        <p:nvSpPr>
          <p:cNvPr id="3" name="Footer Placeholder 4"/>
          <p:cNvSpPr>
            <a:spLocks noGrp="1"/>
          </p:cNvSpPr>
          <p:nvPr>
            <p:ph type="ftr" sz="quarter" idx="11"/>
          </p:nvPr>
        </p:nvSpPr>
        <p:spPr/>
        <p:txBody>
          <a:bodyPr/>
          <a:lstStyle>
            <a:lvl1pPr>
              <a:defRPr/>
            </a:lvl1pPr>
          </a:lstStyle>
          <a:p>
            <a:r>
              <a:rPr lang="en-US" smtClean="0"/>
              <a:t>CS380</a:t>
            </a:r>
            <a:endParaRPr lang="en-US"/>
          </a:p>
        </p:txBody>
      </p:sp>
      <p:sp>
        <p:nvSpPr>
          <p:cNvPr id="4" name="Slide Number Placeholder 5"/>
          <p:cNvSpPr>
            <a:spLocks noGrp="1"/>
          </p:cNvSpPr>
          <p:nvPr>
            <p:ph type="sldNum" sz="quarter" idx="12"/>
          </p:nvPr>
        </p:nvSpPr>
        <p:spPr/>
        <p:txBody>
          <a:bodyPr/>
          <a:lstStyle>
            <a:lvl1pPr>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33017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E056635C-0DF6-46D3-8FD4-9094E13B90CD}" type="datetime1">
              <a:rPr lang="en-US" smtClean="0"/>
              <a:pPr/>
              <a:t>3/10/2023</a:t>
            </a:fld>
            <a:endParaRPr lang="en-US"/>
          </a:p>
        </p:txBody>
      </p:sp>
      <p:sp>
        <p:nvSpPr>
          <p:cNvPr id="6" name="Footer Placeholder 4"/>
          <p:cNvSpPr>
            <a:spLocks noGrp="1"/>
          </p:cNvSpPr>
          <p:nvPr>
            <p:ph type="ftr" sz="quarter" idx="11"/>
          </p:nvPr>
        </p:nvSpPr>
        <p:spPr/>
        <p:txBody>
          <a:bodyPr/>
          <a:lstStyle>
            <a:lvl1pPr>
              <a:defRPr/>
            </a:lvl1pPr>
          </a:lstStyle>
          <a:p>
            <a:r>
              <a:rPr lang="en-US" smtClean="0"/>
              <a:t>CS380</a:t>
            </a:r>
            <a:endParaRPr lang="en-US"/>
          </a:p>
        </p:txBody>
      </p:sp>
      <p:sp>
        <p:nvSpPr>
          <p:cNvPr id="7" name="Slide Number Placeholder 5"/>
          <p:cNvSpPr>
            <a:spLocks noGrp="1"/>
          </p:cNvSpPr>
          <p:nvPr>
            <p:ph type="sldNum" sz="quarter" idx="12"/>
          </p:nvPr>
        </p:nvSpPr>
        <p:spPr/>
        <p:txBody>
          <a:bodyPr/>
          <a:lstStyle>
            <a:lvl1pPr>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1837698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CF5AD76-98B9-4605-A144-73C49D39BE74}" type="datetime1">
              <a:rPr lang="en-US" smtClean="0"/>
              <a:pPr/>
              <a:t>3/10/2023</a:t>
            </a:fld>
            <a:endParaRPr lang="en-US"/>
          </a:p>
        </p:txBody>
      </p:sp>
      <p:sp>
        <p:nvSpPr>
          <p:cNvPr id="6" name="Footer Placeholder 4"/>
          <p:cNvSpPr>
            <a:spLocks noGrp="1"/>
          </p:cNvSpPr>
          <p:nvPr>
            <p:ph type="ftr" sz="quarter" idx="11"/>
          </p:nvPr>
        </p:nvSpPr>
        <p:spPr/>
        <p:txBody>
          <a:bodyPr/>
          <a:lstStyle>
            <a:lvl1pPr>
              <a:defRPr/>
            </a:lvl1pPr>
          </a:lstStyle>
          <a:p>
            <a:r>
              <a:rPr lang="en-US" smtClean="0"/>
              <a:t>CS380</a:t>
            </a:r>
            <a:endParaRPr lang="en-US"/>
          </a:p>
        </p:txBody>
      </p:sp>
      <p:sp>
        <p:nvSpPr>
          <p:cNvPr id="7" name="Slide Number Placeholder 5"/>
          <p:cNvSpPr>
            <a:spLocks noGrp="1"/>
          </p:cNvSpPr>
          <p:nvPr>
            <p:ph type="sldNum" sz="quarter" idx="12"/>
          </p:nvPr>
        </p:nvSpPr>
        <p:spPr/>
        <p:txBody>
          <a:bodyPr/>
          <a:lstStyle>
            <a:lvl1pPr>
              <a:defRPr/>
            </a:lvl1pPr>
          </a:lstStyle>
          <a:p>
            <a:fld id="{13ABD382-F0A5-4293-B13F-B6F89B84FFAB}" type="slidenum">
              <a:rPr lang="en-US" smtClean="0"/>
              <a:pPr/>
              <a:t>‹#›</a:t>
            </a:fld>
            <a:endParaRPr lang="en-US"/>
          </a:p>
        </p:txBody>
      </p:sp>
    </p:spTree>
    <p:extLst>
      <p:ext uri="{BB962C8B-B14F-4D97-AF65-F5344CB8AC3E}">
        <p14:creationId xmlns:p14="http://schemas.microsoft.com/office/powerpoint/2010/main" xmlns="" val="150777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7"/>
            <a:ext cx="7886700"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628650" y="6356352"/>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cs typeface="+mn-cs"/>
              </a:defRPr>
            </a:lvl1pPr>
          </a:lstStyle>
          <a:p>
            <a:fld id="{8EAD4C48-AE93-414B-97B3-7C0642B4F51F}" type="datetime1">
              <a:rPr lang="en-US" smtClean="0"/>
              <a:pPr/>
              <a:t>3/10/2023</a:t>
            </a:fld>
            <a:endParaRPr lang="en-US"/>
          </a:p>
        </p:txBody>
      </p:sp>
      <p:sp>
        <p:nvSpPr>
          <p:cNvPr id="5" name="Footer Placeholder 4"/>
          <p:cNvSpPr>
            <a:spLocks noGrp="1"/>
          </p:cNvSpPr>
          <p:nvPr>
            <p:ph type="ftr" sz="quarter" idx="3"/>
          </p:nvPr>
        </p:nvSpPr>
        <p:spPr>
          <a:xfrm>
            <a:off x="3028950" y="6356352"/>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cs typeface="+mn-cs"/>
              </a:defRPr>
            </a:lvl1pPr>
          </a:lstStyle>
          <a:p>
            <a:r>
              <a:rPr lang="en-US" smtClean="0"/>
              <a:t>CS380</a:t>
            </a:r>
            <a:endParaRPr lang="en-US"/>
          </a:p>
        </p:txBody>
      </p:sp>
      <p:sp>
        <p:nvSpPr>
          <p:cNvPr id="6" name="Slide Number Placeholder 5"/>
          <p:cNvSpPr>
            <a:spLocks noGrp="1"/>
          </p:cNvSpPr>
          <p:nvPr>
            <p:ph type="sldNum" sz="quarter" idx="4"/>
          </p:nvPr>
        </p:nvSpPr>
        <p:spPr>
          <a:xfrm>
            <a:off x="6457950" y="6356352"/>
            <a:ext cx="2057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fld id="{13ABD382-F0A5-4293-B13F-B6F89B84FFAB}" type="slidenum">
              <a:rPr lang="en-US" smtClean="0"/>
              <a:pPr/>
              <a:t>‹#›</a:t>
            </a:fld>
            <a:endParaRPr lang="en-US"/>
          </a:p>
        </p:txBody>
      </p:sp>
      <p:pic>
        <p:nvPicPr>
          <p:cNvPr id="1031" name="Picture 7"/>
          <p:cNvPicPr>
            <a:picLocks noChangeAspect="1"/>
          </p:cNvPicPr>
          <p:nvPr/>
        </p:nvPicPr>
        <p:blipFill>
          <a:blip r:embed="rId16">
            <a:extLst>
              <a:ext uri="{28A0092B-C50C-407E-A947-70E740481C1C}">
                <a14:useLocalDpi xmlns:a14="http://schemas.microsoft.com/office/drawing/2010/main" xmlns="" val="0"/>
              </a:ext>
            </a:extLst>
          </a:blip>
          <a:srcRect/>
          <a:stretch>
            <a:fillRect/>
          </a:stretch>
        </p:blipFill>
        <p:spPr bwMode="auto">
          <a:xfrm>
            <a:off x="0" y="5153027"/>
            <a:ext cx="9144000" cy="1704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77884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rtl="0" eaLnBrk="1" fontAlgn="base" hangingPunct="1">
        <a:lnSpc>
          <a:spcPct val="90000"/>
        </a:lnSpc>
        <a:spcBef>
          <a:spcPct val="0"/>
        </a:spcBef>
        <a:spcAft>
          <a:spcPct val="0"/>
        </a:spcAft>
        <a:defRPr sz="3600" kern="1200">
          <a:solidFill>
            <a:srgbClr val="FF0000"/>
          </a:solidFill>
          <a:latin typeface="Times New Roman" panose="02020603050405020304" pitchFamily="18" charset="0"/>
          <a:ea typeface="Cambria" panose="02040503050406030204" pitchFamily="18" charset="0"/>
          <a:cs typeface="Times New Roman" panose="02020603050405020304" pitchFamily="18" charset="0"/>
        </a:defRPr>
      </a:lvl1pPr>
      <a:lvl2pPr algn="l" rtl="0" eaLnBrk="1" fontAlgn="base" hangingPunct="1">
        <a:lnSpc>
          <a:spcPct val="90000"/>
        </a:lnSpc>
        <a:spcBef>
          <a:spcPct val="0"/>
        </a:spcBef>
        <a:spcAft>
          <a:spcPct val="0"/>
        </a:spcAft>
        <a:defRPr sz="3300">
          <a:solidFill>
            <a:srgbClr val="203864"/>
          </a:solidFill>
          <a:latin typeface="Cambria" panose="02040503050406030204" pitchFamily="18" charset="0"/>
          <a:ea typeface="Cambria" panose="02040503050406030204" pitchFamily="18" charset="0"/>
          <a:cs typeface="Cambria" panose="02040503050406030204" pitchFamily="18" charset="0"/>
        </a:defRPr>
      </a:lvl2pPr>
      <a:lvl3pPr algn="l" rtl="0" eaLnBrk="1" fontAlgn="base" hangingPunct="1">
        <a:lnSpc>
          <a:spcPct val="90000"/>
        </a:lnSpc>
        <a:spcBef>
          <a:spcPct val="0"/>
        </a:spcBef>
        <a:spcAft>
          <a:spcPct val="0"/>
        </a:spcAft>
        <a:defRPr sz="3300">
          <a:solidFill>
            <a:srgbClr val="203864"/>
          </a:solidFill>
          <a:latin typeface="Cambria" panose="02040503050406030204" pitchFamily="18" charset="0"/>
          <a:ea typeface="Cambria" panose="02040503050406030204" pitchFamily="18" charset="0"/>
          <a:cs typeface="Cambria" panose="02040503050406030204" pitchFamily="18" charset="0"/>
        </a:defRPr>
      </a:lvl3pPr>
      <a:lvl4pPr algn="l" rtl="0" eaLnBrk="1" fontAlgn="base" hangingPunct="1">
        <a:lnSpc>
          <a:spcPct val="90000"/>
        </a:lnSpc>
        <a:spcBef>
          <a:spcPct val="0"/>
        </a:spcBef>
        <a:spcAft>
          <a:spcPct val="0"/>
        </a:spcAft>
        <a:defRPr sz="3300">
          <a:solidFill>
            <a:srgbClr val="203864"/>
          </a:solidFill>
          <a:latin typeface="Cambria" panose="02040503050406030204" pitchFamily="18" charset="0"/>
          <a:ea typeface="Cambria" panose="02040503050406030204" pitchFamily="18" charset="0"/>
          <a:cs typeface="Cambria" panose="02040503050406030204" pitchFamily="18" charset="0"/>
        </a:defRPr>
      </a:lvl4pPr>
      <a:lvl5pPr algn="l" rtl="0" eaLnBrk="1" fontAlgn="base" hangingPunct="1">
        <a:lnSpc>
          <a:spcPct val="90000"/>
        </a:lnSpc>
        <a:spcBef>
          <a:spcPct val="0"/>
        </a:spcBef>
        <a:spcAft>
          <a:spcPct val="0"/>
        </a:spcAft>
        <a:defRPr sz="3300">
          <a:solidFill>
            <a:srgbClr val="203864"/>
          </a:solidFill>
          <a:latin typeface="Cambria" panose="02040503050406030204" pitchFamily="18" charset="0"/>
          <a:ea typeface="Cambria" panose="02040503050406030204" pitchFamily="18" charset="0"/>
          <a:cs typeface="Cambria" panose="02040503050406030204" pitchFamily="18" charset="0"/>
        </a:defRPr>
      </a:lvl5pPr>
      <a:lvl6pPr marL="342900" algn="l" rtl="0" eaLnBrk="1" fontAlgn="base" hangingPunct="1">
        <a:lnSpc>
          <a:spcPct val="90000"/>
        </a:lnSpc>
        <a:spcBef>
          <a:spcPct val="0"/>
        </a:spcBef>
        <a:spcAft>
          <a:spcPct val="0"/>
        </a:spcAft>
        <a:defRPr sz="3300">
          <a:solidFill>
            <a:srgbClr val="203864"/>
          </a:solidFill>
          <a:latin typeface="Cambria" panose="02040503050406030204" pitchFamily="18" charset="0"/>
          <a:ea typeface="Cambria" panose="02040503050406030204" pitchFamily="18" charset="0"/>
          <a:cs typeface="Cambria" panose="02040503050406030204" pitchFamily="18" charset="0"/>
        </a:defRPr>
      </a:lvl6pPr>
      <a:lvl7pPr marL="685800" algn="l" rtl="0" eaLnBrk="1" fontAlgn="base" hangingPunct="1">
        <a:lnSpc>
          <a:spcPct val="90000"/>
        </a:lnSpc>
        <a:spcBef>
          <a:spcPct val="0"/>
        </a:spcBef>
        <a:spcAft>
          <a:spcPct val="0"/>
        </a:spcAft>
        <a:defRPr sz="3300">
          <a:solidFill>
            <a:srgbClr val="203864"/>
          </a:solidFill>
          <a:latin typeface="Cambria" panose="02040503050406030204" pitchFamily="18" charset="0"/>
          <a:ea typeface="Cambria" panose="02040503050406030204" pitchFamily="18" charset="0"/>
          <a:cs typeface="Cambria" panose="02040503050406030204" pitchFamily="18" charset="0"/>
        </a:defRPr>
      </a:lvl7pPr>
      <a:lvl8pPr marL="1028700" algn="l" rtl="0" eaLnBrk="1" fontAlgn="base" hangingPunct="1">
        <a:lnSpc>
          <a:spcPct val="90000"/>
        </a:lnSpc>
        <a:spcBef>
          <a:spcPct val="0"/>
        </a:spcBef>
        <a:spcAft>
          <a:spcPct val="0"/>
        </a:spcAft>
        <a:defRPr sz="3300">
          <a:solidFill>
            <a:srgbClr val="203864"/>
          </a:solidFill>
          <a:latin typeface="Cambria" panose="02040503050406030204" pitchFamily="18" charset="0"/>
          <a:ea typeface="Cambria" panose="02040503050406030204" pitchFamily="18" charset="0"/>
          <a:cs typeface="Cambria" panose="02040503050406030204" pitchFamily="18" charset="0"/>
        </a:defRPr>
      </a:lvl8pPr>
      <a:lvl9pPr marL="1371600" algn="l" rtl="0" eaLnBrk="1" fontAlgn="base" hangingPunct="1">
        <a:lnSpc>
          <a:spcPct val="90000"/>
        </a:lnSpc>
        <a:spcBef>
          <a:spcPct val="0"/>
        </a:spcBef>
        <a:spcAft>
          <a:spcPct val="0"/>
        </a:spcAft>
        <a:defRPr sz="3300">
          <a:solidFill>
            <a:srgbClr val="203864"/>
          </a:solidFill>
          <a:latin typeface="Cambria" panose="02040503050406030204" pitchFamily="18" charset="0"/>
          <a:ea typeface="Cambria" panose="02040503050406030204" pitchFamily="18" charset="0"/>
          <a:cs typeface="Cambria" panose="02040503050406030204" pitchFamily="18" charset="0"/>
        </a:defRPr>
      </a:lvl9pPr>
    </p:titleStyle>
    <p:bodyStyle>
      <a:lvl1pPr marL="171450" indent="-171450" algn="l" rtl="0" eaLnBrk="1" fontAlgn="base" hangingPunct="1">
        <a:lnSpc>
          <a:spcPct val="90000"/>
        </a:lnSpc>
        <a:spcBef>
          <a:spcPts val="750"/>
        </a:spcBef>
        <a:spcAft>
          <a:spcPct val="0"/>
        </a:spcAft>
        <a:buFont typeface="Arial" panose="020B0604020202020204" pitchFamily="34" charset="0"/>
        <a:buChar char="•"/>
        <a:defRPr sz="3200" kern="1200">
          <a:solidFill>
            <a:schemeClr val="tx1"/>
          </a:solidFill>
          <a:latin typeface="Times New Roman" panose="02020603050405020304" pitchFamily="18" charset="0"/>
          <a:ea typeface="Cambria" panose="02040503050406030204" pitchFamily="18" charset="0"/>
          <a:cs typeface="Times New Roman" panose="02020603050405020304" pitchFamily="18" charset="0"/>
        </a:defRPr>
      </a:lvl1pPr>
      <a:lvl2pPr marL="514350" indent="-171450" algn="l" rtl="0" eaLnBrk="1" fontAlgn="base" hangingPunct="1">
        <a:lnSpc>
          <a:spcPct val="90000"/>
        </a:lnSpc>
        <a:spcBef>
          <a:spcPts val="375"/>
        </a:spcBef>
        <a:spcAft>
          <a:spcPct val="0"/>
        </a:spcAft>
        <a:buFont typeface="Arial" panose="020B0604020202020204" pitchFamily="34" charset="0"/>
        <a:buChar char="•"/>
        <a:defRPr sz="3200" kern="1200">
          <a:solidFill>
            <a:schemeClr val="tx1"/>
          </a:solidFill>
          <a:latin typeface="Times New Roman" panose="02020603050405020304" pitchFamily="18" charset="0"/>
          <a:ea typeface="Cambria" panose="02040503050406030204" pitchFamily="18" charset="0"/>
          <a:cs typeface="Times New Roman" panose="02020603050405020304" pitchFamily="18" charset="0"/>
        </a:defRPr>
      </a:lvl2pPr>
      <a:lvl3pPr marL="857250" indent="-171450" algn="l" rtl="0" eaLnBrk="1" fontAlgn="base" hangingPunct="1">
        <a:lnSpc>
          <a:spcPct val="90000"/>
        </a:lnSpc>
        <a:spcBef>
          <a:spcPts val="375"/>
        </a:spcBef>
        <a:spcAft>
          <a:spcPct val="0"/>
        </a:spcAft>
        <a:buFont typeface="Arial" panose="020B0604020202020204" pitchFamily="34" charset="0"/>
        <a:buChar char="•"/>
        <a:defRPr sz="3200" kern="1200">
          <a:solidFill>
            <a:schemeClr val="tx1"/>
          </a:solidFill>
          <a:latin typeface="Times New Roman" panose="02020603050405020304" pitchFamily="18" charset="0"/>
          <a:ea typeface="Cambria" panose="02040503050406030204" pitchFamily="18" charset="0"/>
          <a:cs typeface="Times New Roman" panose="02020603050405020304" pitchFamily="18" charset="0"/>
        </a:defRPr>
      </a:lvl3pPr>
      <a:lvl4pPr marL="1200150" indent="-171450" algn="l" rtl="0" eaLnBrk="1" fontAlgn="base" hangingPunct="1">
        <a:lnSpc>
          <a:spcPct val="90000"/>
        </a:lnSpc>
        <a:spcBef>
          <a:spcPts val="375"/>
        </a:spcBef>
        <a:spcAft>
          <a:spcPct val="0"/>
        </a:spcAft>
        <a:buFont typeface="Arial" panose="020B0604020202020204" pitchFamily="34" charset="0"/>
        <a:buChar char="•"/>
        <a:defRPr sz="3200" kern="1200">
          <a:solidFill>
            <a:schemeClr val="tx1"/>
          </a:solidFill>
          <a:latin typeface="Times New Roman" panose="02020603050405020304" pitchFamily="18" charset="0"/>
          <a:ea typeface="Cambria" panose="02040503050406030204" pitchFamily="18" charset="0"/>
          <a:cs typeface="Times New Roman" panose="02020603050405020304" pitchFamily="18" charset="0"/>
        </a:defRPr>
      </a:lvl4pPr>
      <a:lvl5pPr marL="1543050" indent="-171450" algn="l" rtl="0" eaLnBrk="1" fontAlgn="base" hangingPunct="1">
        <a:lnSpc>
          <a:spcPct val="90000"/>
        </a:lnSpc>
        <a:spcBef>
          <a:spcPts val="375"/>
        </a:spcBef>
        <a:spcAft>
          <a:spcPct val="0"/>
        </a:spcAft>
        <a:buFont typeface="Arial" panose="020B0604020202020204" pitchFamily="34" charset="0"/>
        <a:buChar char="•"/>
        <a:defRPr sz="3200" kern="1200">
          <a:solidFill>
            <a:schemeClr val="tx1"/>
          </a:solidFill>
          <a:latin typeface="Times New Roman" panose="02020603050405020304" pitchFamily="18" charset="0"/>
          <a:ea typeface="Cambria" panose="02040503050406030204" pitchFamily="18" charset="0"/>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ajax.js.txt" TargetMode="External"/><Relationship Id="rId2" Type="http://schemas.openxmlformats.org/officeDocument/2006/relationships/hyperlink" Target="ajaxform.html.txt" TargetMode="External"/><Relationship Id="rId1" Type="http://schemas.openxmlformats.org/officeDocument/2006/relationships/slideLayout" Target="../slideLayouts/slideLayout2.xml"/><Relationship Id="rId5" Type="http://schemas.openxmlformats.org/officeDocument/2006/relationships/hyperlink" Target="http://dna.cs.byu.edu/~snell/Classes/CS360/ajax/ajaxform.html" TargetMode="External"/><Relationship Id="rId4" Type="http://schemas.openxmlformats.org/officeDocument/2006/relationships/hyperlink" Target="ajax.php.txt"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www.commoncraft.com/video/blogs"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www.commoncraft.com/video/wikis"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hyperlink" Target="http://www.commoncraft.com/video/rs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hyperlink" Target="http://www.delicious.com/"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hyperlink" Target="http://www.diigo.com/" TargetMode="Externa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hyperlink" Target="http://www.flickr.com/"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hyperlink" Target="http://www.bighugelabs.com"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3" Type="http://schemas.openxmlformats.org/officeDocument/2006/relationships/hyperlink" Target="http://www.go2web20.net"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prototypejs.org/api/ajax/option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p:nvPr>
        </p:nvSpPr>
        <p:spPr>
          <a:xfrm>
            <a:off x="96838" y="608013"/>
            <a:ext cx="9220200" cy="2076450"/>
          </a:xfrm>
        </p:spPr>
        <p:txBody>
          <a:bodyPr rtlCol="0">
            <a:normAutofit/>
          </a:bodyPr>
          <a:lstStyle/>
          <a:p>
            <a:pPr fontAlgn="auto">
              <a:spcAft>
                <a:spcPts val="0"/>
              </a:spcAft>
              <a:defRPr/>
            </a:pPr>
            <a:r>
              <a:rPr lang="en-US" altLang="en-US" sz="4400" b="1" dirty="0" smtClean="0"/>
              <a:t>WEB 2.0</a:t>
            </a:r>
            <a:r>
              <a:rPr lang="en-US" altLang="en-US" sz="4400" b="1" dirty="0"/>
              <a:t/>
            </a:r>
            <a:br>
              <a:rPr lang="en-US" altLang="en-US" sz="4400" b="1" dirty="0"/>
            </a:br>
            <a:r>
              <a:rPr lang="en-US" altLang="en-US" sz="4400" b="1" dirty="0"/>
              <a:t>(CSE </a:t>
            </a:r>
            <a:r>
              <a:rPr lang="en-US" altLang="en-US" sz="4400" b="1" dirty="0" smtClean="0"/>
              <a:t>2056)</a:t>
            </a:r>
            <a:endParaRPr lang="en-US" altLang="en-US" sz="4400" b="1" dirty="0"/>
          </a:p>
        </p:txBody>
      </p:sp>
      <p:sp>
        <p:nvSpPr>
          <p:cNvPr id="7171" name="Subtitle 2"/>
          <p:cNvSpPr>
            <a:spLocks noGrp="1"/>
          </p:cNvSpPr>
          <p:nvPr>
            <p:ph type="subTitle" idx="1"/>
          </p:nvPr>
        </p:nvSpPr>
        <p:spPr>
          <a:xfrm>
            <a:off x="1087438" y="2622550"/>
            <a:ext cx="7239000" cy="2549525"/>
          </a:xfrm>
        </p:spPr>
        <p:txBody>
          <a:bodyPr/>
          <a:lstStyle/>
          <a:p>
            <a:pPr>
              <a:buFont typeface="Wingdings 3" panose="05040102010807070707" pitchFamily="18" charset="2"/>
              <a:buNone/>
            </a:pPr>
            <a:endParaRPr lang="en-US" altLang="en-US" dirty="0"/>
          </a:p>
          <a:p>
            <a:pPr>
              <a:buFont typeface="Wingdings 3" panose="05040102010807070707" pitchFamily="18" charset="2"/>
              <a:buNone/>
            </a:pPr>
            <a:endParaRPr lang="en-US" altLang="en-US" dirty="0"/>
          </a:p>
        </p:txBody>
      </p:sp>
      <p:pic>
        <p:nvPicPr>
          <p:cNvPr id="7172" name="Picture 5"/>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7646988" y="0"/>
            <a:ext cx="1497012"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3" name="Subtitle 2"/>
          <p:cNvSpPr txBox="1">
            <a:spLocks/>
          </p:cNvSpPr>
          <p:nvPr/>
        </p:nvSpPr>
        <p:spPr bwMode="auto">
          <a:xfrm>
            <a:off x="1371600" y="3897312"/>
            <a:ext cx="7239000" cy="121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20000"/>
              </a:spcBef>
              <a:buClr>
                <a:schemeClr val="folHlink"/>
              </a:buClr>
              <a:buSzPct val="75000"/>
              <a:buFont typeface="Wingdings" panose="05000000000000000000" pitchFamily="2" charset="2"/>
              <a:buNone/>
            </a:pPr>
            <a:r>
              <a:rPr lang="en-US" altLang="en-US" sz="2000" dirty="0">
                <a:latin typeface="Times New Roman" panose="02020603050405020304" pitchFamily="18" charset="0"/>
                <a:cs typeface="Times New Roman" panose="02020603050405020304" pitchFamily="18" charset="0"/>
              </a:rPr>
              <a:t>Department of Computer Science and Engineering</a:t>
            </a:r>
          </a:p>
          <a:p>
            <a:pPr algn="ctr" eaLnBrk="1" hangingPunct="1">
              <a:spcBef>
                <a:spcPct val="20000"/>
              </a:spcBef>
              <a:buClr>
                <a:schemeClr val="folHlink"/>
              </a:buClr>
              <a:buSzPct val="75000"/>
              <a:buFont typeface="Wingdings" panose="05000000000000000000" pitchFamily="2" charset="2"/>
              <a:buNone/>
            </a:pPr>
            <a:r>
              <a:rPr lang="en-US" altLang="en-US" dirty="0">
                <a:latin typeface="Times New Roman" panose="02020603050405020304" pitchFamily="18" charset="0"/>
                <a:cs typeface="Times New Roman" panose="02020603050405020304" pitchFamily="18" charset="0"/>
              </a:rPr>
              <a:t>School of Engineering, </a:t>
            </a:r>
          </a:p>
          <a:p>
            <a:pPr algn="ctr" eaLnBrk="1" hangingPunct="1">
              <a:spcBef>
                <a:spcPct val="20000"/>
              </a:spcBef>
              <a:buClr>
                <a:schemeClr val="folHlink"/>
              </a:buClr>
              <a:buSzPct val="75000"/>
              <a:buFont typeface="Wingdings" panose="05000000000000000000" pitchFamily="2" charset="2"/>
              <a:buNone/>
            </a:pPr>
            <a:r>
              <a:rPr lang="en-US" altLang="en-US" dirty="0">
                <a:latin typeface="Times New Roman" panose="02020603050405020304" pitchFamily="18" charset="0"/>
                <a:cs typeface="Times New Roman" panose="02020603050405020304" pitchFamily="18" charset="0"/>
              </a:rPr>
              <a:t>PRESIDENCY UNIVERSITY</a:t>
            </a:r>
          </a:p>
        </p:txBody>
      </p:sp>
      <p:sp>
        <p:nvSpPr>
          <p:cNvPr id="6" name="Slide Number Placeholder 5"/>
          <p:cNvSpPr>
            <a:spLocks noGrp="1"/>
          </p:cNvSpPr>
          <p:nvPr>
            <p:ph type="sldNum" sz="quarter" idx="12"/>
          </p:nvPr>
        </p:nvSpPr>
        <p:spPr/>
        <p:txBody>
          <a:bodyPr/>
          <a:lstStyle/>
          <a:p>
            <a:fld id="{13ABD382-F0A5-4293-B13F-B6F89B84FFAB}" type="slidenum">
              <a:rPr lang="en-US" smtClean="0"/>
              <a:pPr/>
              <a:t>1</a:t>
            </a:fld>
            <a:endParaRPr lang="en-US"/>
          </a:p>
        </p:txBody>
      </p:sp>
    </p:spTree>
    <p:extLst>
      <p:ext uri="{BB962C8B-B14F-4D97-AF65-F5344CB8AC3E}">
        <p14:creationId xmlns:p14="http://schemas.microsoft.com/office/powerpoint/2010/main" xmlns="" val="2873687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4FCE2FE5-54A7-3865-811A-C1D3E87AFAA5}"/>
              </a:ext>
            </a:extLst>
          </p:cNvPr>
          <p:cNvPicPr>
            <a:picLocks noGrp="1" noChangeAspect="1"/>
          </p:cNvPicPr>
          <p:nvPr>
            <p:ph idx="1"/>
          </p:nvPr>
        </p:nvPicPr>
        <p:blipFill rotWithShape="1">
          <a:blip r:embed="rId2"/>
          <a:srcRect l="29458" t="24597" r="30958" b="19907"/>
          <a:stretch/>
        </p:blipFill>
        <p:spPr>
          <a:xfrm>
            <a:off x="1219201" y="1306513"/>
            <a:ext cx="7010400" cy="387985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Ajax methods and properties</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100</a:t>
            </a:fld>
            <a:endParaRPr lang="en-US"/>
          </a:p>
        </p:txBody>
      </p:sp>
      <p:sp>
        <p:nvSpPr>
          <p:cNvPr id="7" name="Rectangle 1"/>
          <p:cNvSpPr>
            <a:spLocks noChangeArrowheads="1"/>
          </p:cNvSpPr>
          <p:nvPr/>
        </p:nvSpPr>
        <p:spPr bwMode="auto">
          <a:xfrm>
            <a:off x="914400" y="4950768"/>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n-US" sz="2400" dirty="0"/>
              <a:t>events in the </a:t>
            </a:r>
            <a:r>
              <a:rPr lang="en-US" sz="2400" dirty="0" err="1"/>
              <a:t>Ajax.Request</a:t>
            </a:r>
            <a:r>
              <a:rPr lang="en-US" sz="2400" dirty="0"/>
              <a:t> object that you can handle</a:t>
            </a:r>
            <a:endParaRPr kumimoji="0" lang="en-US" sz="4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8" name="Content Placeholder 7"/>
          <p:cNvGraphicFramePr>
            <a:graphicFrameLocks noGrp="1"/>
          </p:cNvGraphicFramePr>
          <p:nvPr>
            <p:ph sz="quarter" idx="1"/>
            <p:extLst>
              <p:ext uri="{D42A27DB-BD31-4B8C-83A1-F6EECF244321}">
                <p14:modId xmlns:p14="http://schemas.microsoft.com/office/powerpoint/2010/main" xmlns="" val="321758620"/>
              </p:ext>
            </p:extLst>
          </p:nvPr>
        </p:nvGraphicFramePr>
        <p:xfrm>
          <a:off x="533400" y="1752600"/>
          <a:ext cx="8153400" cy="2194560"/>
        </p:xfrm>
        <a:graphic>
          <a:graphicData uri="http://schemas.openxmlformats.org/drawingml/2006/table">
            <a:tbl>
              <a:tblPr>
                <a:tableStyleId>{3C2FFA5D-87B4-456A-9821-1D502468CF0F}</a:tableStyleId>
              </a:tblPr>
              <a:tblGrid>
                <a:gridCol w="4076700"/>
                <a:gridCol w="4076700"/>
              </a:tblGrid>
              <a:tr h="0">
                <a:tc>
                  <a:txBody>
                    <a:bodyPr/>
                    <a:lstStyle/>
                    <a:p>
                      <a:r>
                        <a:rPr lang="en-US" sz="2400" b="1" dirty="0"/>
                        <a:t>event</a:t>
                      </a:r>
                    </a:p>
                  </a:txBody>
                  <a:tcPr anchor="ctr"/>
                </a:tc>
                <a:tc>
                  <a:txBody>
                    <a:bodyPr/>
                    <a:lstStyle/>
                    <a:p>
                      <a:r>
                        <a:rPr lang="en-US" sz="2400" b="1" dirty="0"/>
                        <a:t>description</a:t>
                      </a:r>
                    </a:p>
                  </a:txBody>
                  <a:tcPr anchor="ctr"/>
                </a:tc>
              </a:tr>
              <a:tr h="0">
                <a:tc>
                  <a:txBody>
                    <a:bodyPr/>
                    <a:lstStyle/>
                    <a:p>
                      <a:r>
                        <a:rPr lang="en-US" sz="2400" dirty="0" err="1"/>
                        <a:t>onSuccess</a:t>
                      </a:r>
                      <a:r>
                        <a:rPr lang="en-US" sz="2400" dirty="0"/>
                        <a:t> </a:t>
                      </a:r>
                    </a:p>
                  </a:txBody>
                  <a:tcPr anchor="ctr"/>
                </a:tc>
                <a:tc>
                  <a:txBody>
                    <a:bodyPr/>
                    <a:lstStyle/>
                    <a:p>
                      <a:r>
                        <a:rPr lang="en-US" sz="2400"/>
                        <a:t>request completed successfully </a:t>
                      </a:r>
                    </a:p>
                  </a:txBody>
                  <a:tcPr anchor="ctr"/>
                </a:tc>
              </a:tr>
              <a:tr h="0">
                <a:tc>
                  <a:txBody>
                    <a:bodyPr/>
                    <a:lstStyle/>
                    <a:p>
                      <a:r>
                        <a:rPr lang="en-US" sz="2400" dirty="0" err="1"/>
                        <a:t>onFailure</a:t>
                      </a:r>
                      <a:r>
                        <a:rPr lang="en-US" sz="2400" dirty="0"/>
                        <a:t> </a:t>
                      </a:r>
                    </a:p>
                  </a:txBody>
                  <a:tcPr anchor="ctr"/>
                </a:tc>
                <a:tc>
                  <a:txBody>
                    <a:bodyPr/>
                    <a:lstStyle/>
                    <a:p>
                      <a:r>
                        <a:rPr lang="en-US" sz="2400" dirty="0"/>
                        <a:t>request was unsuccessful </a:t>
                      </a:r>
                    </a:p>
                  </a:txBody>
                  <a:tcPr anchor="ctr"/>
                </a:tc>
              </a:tr>
              <a:tr h="0">
                <a:tc>
                  <a:txBody>
                    <a:bodyPr/>
                    <a:lstStyle/>
                    <a:p>
                      <a:r>
                        <a:rPr lang="en-US" sz="2400" dirty="0" err="1"/>
                        <a:t>onException</a:t>
                      </a:r>
                      <a:r>
                        <a:rPr lang="en-US" sz="2400" dirty="0"/>
                        <a:t> </a:t>
                      </a:r>
                    </a:p>
                  </a:txBody>
                  <a:tcPr anchor="ctr"/>
                </a:tc>
                <a:tc>
                  <a:txBody>
                    <a:bodyPr/>
                    <a:lstStyle/>
                    <a:p>
                      <a:r>
                        <a:rPr lang="en-US" sz="2400" dirty="0"/>
                        <a:t>request has a syntax error, security error, etc. </a:t>
                      </a:r>
                    </a:p>
                  </a:txBody>
                  <a:tcPr anchor="ctr"/>
                </a:tc>
              </a:tr>
            </a:tbl>
          </a:graphicData>
        </a:graphic>
      </p:graphicFrame>
    </p:spTree>
    <p:extLst>
      <p:ext uri="{BB962C8B-B14F-4D97-AF65-F5344CB8AC3E}">
        <p14:creationId xmlns:p14="http://schemas.microsoft.com/office/powerpoint/2010/main" xmlns="" val="39276863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Prototype Ajax template</a:t>
            </a:r>
          </a:p>
        </p:txBody>
      </p:sp>
      <p:sp>
        <p:nvSpPr>
          <p:cNvPr id="5" name="Slide Number Placeholder 4"/>
          <p:cNvSpPr>
            <a:spLocks noGrp="1"/>
          </p:cNvSpPr>
          <p:nvPr>
            <p:ph type="sldNum" sz="quarter" idx="12"/>
          </p:nvPr>
        </p:nvSpPr>
        <p:spPr/>
        <p:txBody>
          <a:bodyPr>
            <a:normAutofit/>
          </a:bodyPr>
          <a:lstStyle/>
          <a:p>
            <a:fld id="{31D08DD9-4DBF-4FB4-81D6-0403753C1950}" type="slidenum">
              <a:rPr lang="en-US" smtClean="0"/>
              <a:pPr/>
              <a:t>101</a:t>
            </a:fld>
            <a:endParaRPr lang="en-US"/>
          </a:p>
        </p:txBody>
      </p:sp>
      <p:sp>
        <p:nvSpPr>
          <p:cNvPr id="6" name="TextBox 5"/>
          <p:cNvSpPr txBox="1"/>
          <p:nvPr/>
        </p:nvSpPr>
        <p:spPr>
          <a:xfrm>
            <a:off x="609600" y="5629870"/>
            <a:ext cx="8153400" cy="923330"/>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handleRequest</a:t>
            </a:r>
            <a:r>
              <a:rPr lang="en-US" dirty="0">
                <a:latin typeface="Courier New" pitchFamily="49" charset="0"/>
                <a:cs typeface="Courier New" pitchFamily="49" charset="0"/>
              </a:rPr>
              <a:t>(</a:t>
            </a:r>
            <a:r>
              <a:rPr lang="en-US" dirty="0" err="1">
                <a:latin typeface="Courier New" pitchFamily="49" charset="0"/>
                <a:cs typeface="Courier New" pitchFamily="49" charset="0"/>
              </a:rPr>
              <a:t>ajax</a:t>
            </a:r>
            <a:r>
              <a:rPr lang="en-US" dirty="0">
                <a:latin typeface="Courier New" pitchFamily="49" charset="0"/>
                <a:cs typeface="Courier New" pitchFamily="49" charset="0"/>
              </a:rPr>
              <a:t>) {</a:t>
            </a:r>
          </a:p>
          <a:p>
            <a:r>
              <a:rPr lang="en-US" dirty="0" smtClean="0">
                <a:latin typeface="Courier New" pitchFamily="49" charset="0"/>
                <a:cs typeface="Courier New" pitchFamily="49" charset="0"/>
              </a:rPr>
              <a:t>	alert(</a:t>
            </a:r>
            <a:r>
              <a:rPr lang="en-US" dirty="0" err="1" smtClean="0">
                <a:latin typeface="Courier New" pitchFamily="49" charset="0"/>
                <a:cs typeface="Courier New" pitchFamily="49" charset="0"/>
              </a:rPr>
              <a:t>ajax.responseText</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i="1" dirty="0" smtClean="0">
                <a:solidFill>
                  <a:schemeClr val="tx1">
                    <a:lumMod val="50000"/>
                    <a:lumOff val="50000"/>
                  </a:schemeClr>
                </a:solidFill>
                <a:latin typeface="Consolas" pitchFamily="49" charset="0"/>
                <a:cs typeface="Consolas" pitchFamily="49" charset="0"/>
              </a:rPr>
              <a:t>JS</a:t>
            </a:r>
          </a:p>
        </p:txBody>
      </p:sp>
      <p:graphicFrame>
        <p:nvGraphicFramePr>
          <p:cNvPr id="4" name="Table 3"/>
          <p:cNvGraphicFramePr>
            <a:graphicFrameLocks noGrp="1"/>
          </p:cNvGraphicFramePr>
          <p:nvPr>
            <p:extLst>
              <p:ext uri="{D42A27DB-BD31-4B8C-83A1-F6EECF244321}">
                <p14:modId xmlns:p14="http://schemas.microsoft.com/office/powerpoint/2010/main" xmlns="" val="1582796332"/>
              </p:ext>
            </p:extLst>
          </p:nvPr>
        </p:nvGraphicFramePr>
        <p:xfrm>
          <a:off x="612775" y="1661160"/>
          <a:ext cx="8153400" cy="3749040"/>
        </p:xfrm>
        <a:graphic>
          <a:graphicData uri="http://schemas.openxmlformats.org/drawingml/2006/table">
            <a:tbl>
              <a:tblPr>
                <a:tableStyleId>{3C2FFA5D-87B4-456A-9821-1D502468CF0F}</a:tableStyleId>
              </a:tblPr>
              <a:tblGrid>
                <a:gridCol w="4076700"/>
                <a:gridCol w="4076700"/>
              </a:tblGrid>
              <a:tr h="0">
                <a:tc>
                  <a:txBody>
                    <a:bodyPr/>
                    <a:lstStyle/>
                    <a:p>
                      <a:r>
                        <a:rPr lang="en-US" sz="2400" b="1" dirty="0"/>
                        <a:t>property</a:t>
                      </a:r>
                    </a:p>
                  </a:txBody>
                  <a:tcPr anchor="ctr"/>
                </a:tc>
                <a:tc>
                  <a:txBody>
                    <a:bodyPr/>
                    <a:lstStyle/>
                    <a:p>
                      <a:r>
                        <a:rPr lang="en-US" sz="2400" b="1" dirty="0"/>
                        <a:t>description</a:t>
                      </a:r>
                    </a:p>
                  </a:txBody>
                  <a:tcPr anchor="ctr"/>
                </a:tc>
              </a:tr>
              <a:tr h="0">
                <a:tc>
                  <a:txBody>
                    <a:bodyPr/>
                    <a:lstStyle/>
                    <a:p>
                      <a:r>
                        <a:rPr lang="en-US" sz="2400" dirty="0"/>
                        <a:t>status </a:t>
                      </a:r>
                    </a:p>
                  </a:txBody>
                  <a:tcPr anchor="ctr"/>
                </a:tc>
                <a:tc>
                  <a:txBody>
                    <a:bodyPr/>
                    <a:lstStyle/>
                    <a:p>
                      <a:r>
                        <a:rPr lang="en-US" sz="2400"/>
                        <a:t>the request's HTTP error code (200 = OK, etc.) </a:t>
                      </a:r>
                    </a:p>
                  </a:txBody>
                  <a:tcPr anchor="ctr"/>
                </a:tc>
              </a:tr>
              <a:tr h="0">
                <a:tc>
                  <a:txBody>
                    <a:bodyPr/>
                    <a:lstStyle/>
                    <a:p>
                      <a:r>
                        <a:rPr lang="en-US" sz="2400" dirty="0" err="1"/>
                        <a:t>statusText</a:t>
                      </a:r>
                      <a:r>
                        <a:rPr lang="en-US" sz="2400" dirty="0"/>
                        <a:t> </a:t>
                      </a:r>
                    </a:p>
                  </a:txBody>
                  <a:tcPr anchor="ctr"/>
                </a:tc>
                <a:tc>
                  <a:txBody>
                    <a:bodyPr/>
                    <a:lstStyle/>
                    <a:p>
                      <a:r>
                        <a:rPr lang="en-US" sz="2400"/>
                        <a:t>HTTP error code text </a:t>
                      </a:r>
                    </a:p>
                  </a:txBody>
                  <a:tcPr anchor="ctr"/>
                </a:tc>
              </a:tr>
              <a:tr h="0">
                <a:tc>
                  <a:txBody>
                    <a:bodyPr/>
                    <a:lstStyle/>
                    <a:p>
                      <a:r>
                        <a:rPr lang="en-US" sz="2400" dirty="0" err="1"/>
                        <a:t>responseText</a:t>
                      </a:r>
                      <a:r>
                        <a:rPr lang="en-US" sz="2400" dirty="0"/>
                        <a:t> </a:t>
                      </a:r>
                    </a:p>
                  </a:txBody>
                  <a:tcPr anchor="ctr"/>
                </a:tc>
                <a:tc>
                  <a:txBody>
                    <a:bodyPr/>
                    <a:lstStyle/>
                    <a:p>
                      <a:r>
                        <a:rPr lang="en-US" sz="2400" dirty="0"/>
                        <a:t>the entire text of the fetched page, as a String </a:t>
                      </a:r>
                    </a:p>
                  </a:txBody>
                  <a:tcPr anchor="ctr"/>
                </a:tc>
              </a:tr>
              <a:tr h="0">
                <a:tc>
                  <a:txBody>
                    <a:bodyPr/>
                    <a:lstStyle/>
                    <a:p>
                      <a:r>
                        <a:rPr lang="en-US" sz="2400" dirty="0" err="1"/>
                        <a:t>responseXML</a:t>
                      </a:r>
                      <a:r>
                        <a:rPr lang="en-US" sz="2400" dirty="0"/>
                        <a:t> </a:t>
                      </a:r>
                    </a:p>
                  </a:txBody>
                  <a:tcPr anchor="ctr"/>
                </a:tc>
                <a:tc>
                  <a:txBody>
                    <a:bodyPr/>
                    <a:lstStyle/>
                    <a:p>
                      <a:r>
                        <a:rPr lang="en-US" sz="2400" dirty="0"/>
                        <a:t>the entire contents of the fetched page, as an XML DOM tree (seen later) </a:t>
                      </a:r>
                    </a:p>
                  </a:txBody>
                  <a:tcPr anchor="ctr"/>
                </a:tc>
              </a:tr>
            </a:tbl>
          </a:graphicData>
        </a:graphic>
      </p:graphicFrame>
    </p:spTree>
    <p:extLst>
      <p:ext uri="{BB962C8B-B14F-4D97-AF65-F5344CB8AC3E}">
        <p14:creationId xmlns:p14="http://schemas.microsoft.com/office/powerpoint/2010/main" xmlns="" val="39451371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XMLHttpRequest</a:t>
            </a:r>
            <a:r>
              <a:rPr lang="en-US" dirty="0"/>
              <a:t> security restrictions</a:t>
            </a:r>
          </a:p>
        </p:txBody>
      </p:sp>
      <p:sp>
        <p:nvSpPr>
          <p:cNvPr id="3" name="Content Placeholder 2"/>
          <p:cNvSpPr>
            <a:spLocks noGrp="1"/>
          </p:cNvSpPr>
          <p:nvPr>
            <p:ph sz="quarter" idx="1"/>
          </p:nvPr>
        </p:nvSpPr>
        <p:spPr>
          <a:xfrm>
            <a:off x="612648" y="3886200"/>
            <a:ext cx="8153400" cy="1828800"/>
          </a:xfrm>
        </p:spPr>
        <p:txBody>
          <a:bodyPr/>
          <a:lstStyle/>
          <a:p>
            <a:r>
              <a:rPr lang="en-US" sz="2800" dirty="0"/>
              <a:t>cannot be run from a web page stored on your hard drive</a:t>
            </a:r>
          </a:p>
          <a:p>
            <a:r>
              <a:rPr lang="en-US" sz="2800" dirty="0"/>
              <a:t>can only be run on a web page stored on a web server</a:t>
            </a:r>
          </a:p>
          <a:p>
            <a:r>
              <a:rPr lang="en-US" sz="2800" dirty="0"/>
              <a:t>can only fetch files from the same site that the page is </a:t>
            </a:r>
            <a:r>
              <a:rPr lang="en-US" sz="2800" dirty="0" smtClean="0"/>
              <a:t>on </a:t>
            </a:r>
            <a:r>
              <a:rPr lang="en-US" sz="2400" dirty="0" smtClean="0"/>
              <a:t>www.foo.com/a/b/c.html </a:t>
            </a:r>
            <a:r>
              <a:rPr lang="en-US" sz="2400" dirty="0"/>
              <a:t>can only fetch from www.foo.com</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102</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47788" y="1066800"/>
            <a:ext cx="6448425" cy="300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4901714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Ajax errors</a:t>
            </a:r>
          </a:p>
        </p:txBody>
      </p:sp>
      <p:sp>
        <p:nvSpPr>
          <p:cNvPr id="3" name="Content Placeholder 2"/>
          <p:cNvSpPr>
            <a:spLocks noGrp="1"/>
          </p:cNvSpPr>
          <p:nvPr>
            <p:ph sz="quarter" idx="1"/>
          </p:nvPr>
        </p:nvSpPr>
        <p:spPr>
          <a:xfrm>
            <a:off x="612648" y="5181600"/>
            <a:ext cx="8153400" cy="914400"/>
          </a:xfrm>
        </p:spPr>
        <p:txBody>
          <a:bodyPr/>
          <a:lstStyle/>
          <a:p>
            <a:r>
              <a:rPr lang="en-US" dirty="0"/>
              <a:t>for user's (and developer's) benefit, show an error message if a request fails</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103</a:t>
            </a:fld>
            <a:endParaRPr lang="en-US"/>
          </a:p>
        </p:txBody>
      </p:sp>
      <p:sp>
        <p:nvSpPr>
          <p:cNvPr id="6" name="TextBox 5"/>
          <p:cNvSpPr txBox="1"/>
          <p:nvPr/>
        </p:nvSpPr>
        <p:spPr>
          <a:xfrm>
            <a:off x="609600" y="1523286"/>
            <a:ext cx="8153400" cy="4801314"/>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new </a:t>
            </a:r>
            <a:r>
              <a:rPr lang="en-US" dirty="0" err="1">
                <a:latin typeface="Courier New" pitchFamily="49" charset="0"/>
                <a:cs typeface="Courier New" pitchFamily="49" charset="0"/>
              </a:rPr>
              <a:t>Ajax.Request</a:t>
            </a:r>
            <a:r>
              <a:rPr lang="en-US" dirty="0">
                <a:latin typeface="Courier New" pitchFamily="49" charset="0"/>
                <a:cs typeface="Courier New" pitchFamily="49" charset="0"/>
              </a:rPr>
              <a:t>("</a:t>
            </a:r>
            <a:r>
              <a:rPr lang="en-US" dirty="0" err="1">
                <a:latin typeface="Courier New" pitchFamily="49" charset="0"/>
                <a:cs typeface="Courier New" pitchFamily="49" charset="0"/>
              </a:rPr>
              <a:t>url</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method</a:t>
            </a:r>
            <a:r>
              <a:rPr lang="en-US" dirty="0">
                <a:latin typeface="Courier New" pitchFamily="49" charset="0"/>
                <a:cs typeface="Courier New" pitchFamily="49" charset="0"/>
              </a:rPr>
              <a:t>: "get",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onSuccess</a:t>
            </a:r>
            <a:r>
              <a:rPr lang="en-US" dirty="0">
                <a:latin typeface="Courier New" pitchFamily="49" charset="0"/>
                <a:cs typeface="Courier New" pitchFamily="49" charset="0"/>
              </a:rPr>
              <a:t>: </a:t>
            </a:r>
            <a:r>
              <a:rPr lang="en-US" dirty="0" err="1">
                <a:latin typeface="Courier New" pitchFamily="49" charset="0"/>
                <a:cs typeface="Courier New" pitchFamily="49" charset="0"/>
              </a:rPr>
              <a:t>functionName</a:t>
            </a:r>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onFailure</a:t>
            </a:r>
            <a:r>
              <a:rPr lang="en-US" dirty="0">
                <a:latin typeface="Courier New" pitchFamily="49" charset="0"/>
                <a:cs typeface="Courier New" pitchFamily="49" charset="0"/>
              </a:rPr>
              <a:t>: </a:t>
            </a:r>
            <a:r>
              <a:rPr lang="en-US" dirty="0" err="1">
                <a:latin typeface="Courier New" pitchFamily="49" charset="0"/>
                <a:cs typeface="Courier New" pitchFamily="49" charset="0"/>
              </a:rPr>
              <a:t>ajaxFailure</a:t>
            </a:r>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onException</a:t>
            </a:r>
            <a:r>
              <a:rPr lang="en-US" dirty="0">
                <a:latin typeface="Courier New" pitchFamily="49" charset="0"/>
                <a:cs typeface="Courier New" pitchFamily="49" charset="0"/>
              </a:rPr>
              <a:t>: </a:t>
            </a:r>
            <a:r>
              <a:rPr lang="en-US" dirty="0" err="1">
                <a:latin typeface="Courier New" pitchFamily="49" charset="0"/>
                <a:cs typeface="Courier New" pitchFamily="49" charset="0"/>
              </a:rPr>
              <a:t>ajaxFailure</a:t>
            </a:r>
            <a:endParaRPr lang="en-US" dirty="0">
              <a:latin typeface="Courier New" pitchFamily="49" charset="0"/>
              <a:cs typeface="Courier New" pitchFamily="49" charset="0"/>
            </a:endParaRPr>
          </a:p>
          <a:p>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a:latin typeface="Courier New" pitchFamily="49" charset="0"/>
                <a:cs typeface="Courier New" pitchFamily="49" charset="0"/>
              </a:rPr>
              <a:t>function </a:t>
            </a:r>
            <a:r>
              <a:rPr lang="en-US" dirty="0" err="1">
                <a:latin typeface="Courier New" pitchFamily="49" charset="0"/>
                <a:cs typeface="Courier New" pitchFamily="49" charset="0"/>
              </a:rPr>
              <a:t>ajaxFailure</a:t>
            </a:r>
            <a:r>
              <a:rPr lang="en-US" dirty="0">
                <a:latin typeface="Courier New" pitchFamily="49" charset="0"/>
                <a:cs typeface="Courier New" pitchFamily="49" charset="0"/>
              </a:rPr>
              <a:t>(</a:t>
            </a:r>
            <a:r>
              <a:rPr lang="en-US" dirty="0" err="1">
                <a:latin typeface="Courier New" pitchFamily="49" charset="0"/>
                <a:cs typeface="Courier New" pitchFamily="49" charset="0"/>
              </a:rPr>
              <a:t>ajax</a:t>
            </a:r>
            <a:r>
              <a:rPr lang="en-US" dirty="0">
                <a:latin typeface="Courier New" pitchFamily="49" charset="0"/>
                <a:cs typeface="Courier New" pitchFamily="49" charset="0"/>
              </a:rPr>
              <a:t>, exception) {</a:t>
            </a:r>
          </a:p>
          <a:p>
            <a:r>
              <a:rPr lang="en-US" dirty="0" smtClean="0">
                <a:latin typeface="Courier New" pitchFamily="49" charset="0"/>
                <a:cs typeface="Courier New" pitchFamily="49" charset="0"/>
              </a:rPr>
              <a:t>	alert</a:t>
            </a:r>
            <a:r>
              <a:rPr lang="en-US" dirty="0">
                <a:latin typeface="Courier New" pitchFamily="49" charset="0"/>
                <a:cs typeface="Courier New" pitchFamily="49" charset="0"/>
              </a:rPr>
              <a:t>("Error making Ajax request:"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n\</a:t>
            </a:r>
            <a:r>
              <a:rPr lang="en-US" dirty="0" err="1">
                <a:latin typeface="Courier New" pitchFamily="49" charset="0"/>
                <a:cs typeface="Courier New" pitchFamily="49" charset="0"/>
              </a:rPr>
              <a:t>nServer</a:t>
            </a:r>
            <a:r>
              <a:rPr lang="en-US" dirty="0">
                <a:latin typeface="Courier New" pitchFamily="49" charset="0"/>
                <a:cs typeface="Courier New" pitchFamily="49" charset="0"/>
              </a:rPr>
              <a:t> status:\n" + </a:t>
            </a:r>
            <a:r>
              <a:rPr lang="en-US" dirty="0" err="1">
                <a:latin typeface="Courier New" pitchFamily="49" charset="0"/>
                <a:cs typeface="Courier New" pitchFamily="49" charset="0"/>
              </a:rPr>
              <a:t>ajax.status</a:t>
            </a:r>
            <a:r>
              <a:rPr lang="en-US" dirty="0">
                <a:latin typeface="Courier New" pitchFamily="49" charset="0"/>
                <a:cs typeface="Courier New" pitchFamily="49" charset="0"/>
              </a:rPr>
              <a:t> + " " + </a:t>
            </a:r>
            <a:r>
              <a:rPr lang="en-US" dirty="0" err="1">
                <a:latin typeface="Courier New" pitchFamily="49" charset="0"/>
                <a:cs typeface="Courier New" pitchFamily="49" charset="0"/>
              </a:rPr>
              <a:t>ajax.statusText</a:t>
            </a:r>
            <a:r>
              <a:rPr lang="en-US" dirty="0">
                <a:latin typeface="Courier New" pitchFamily="49" charset="0"/>
                <a:cs typeface="Courier New" pitchFamily="49" charset="0"/>
              </a:rPr>
              <a:t> +</a:t>
            </a:r>
          </a:p>
          <a:p>
            <a:r>
              <a:rPr lang="en-US" dirty="0">
                <a:latin typeface="Courier New" pitchFamily="49" charset="0"/>
                <a:cs typeface="Courier New" pitchFamily="49" charset="0"/>
              </a:rPr>
              <a:t>"\n\</a:t>
            </a:r>
            <a:r>
              <a:rPr lang="en-US" dirty="0" err="1">
                <a:latin typeface="Courier New" pitchFamily="49" charset="0"/>
                <a:cs typeface="Courier New" pitchFamily="49" charset="0"/>
              </a:rPr>
              <a:t>nServer</a:t>
            </a:r>
            <a:r>
              <a:rPr lang="en-US" dirty="0">
                <a:latin typeface="Courier New" pitchFamily="49" charset="0"/>
                <a:cs typeface="Courier New" pitchFamily="49" charset="0"/>
              </a:rPr>
              <a:t> response text:\n" + </a:t>
            </a:r>
            <a:r>
              <a:rPr lang="en-US" dirty="0" err="1">
                <a:latin typeface="Courier New" pitchFamily="49" charset="0"/>
                <a:cs typeface="Courier New" pitchFamily="49" charset="0"/>
              </a:rPr>
              <a:t>ajax.responseText</a:t>
            </a:r>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if </a:t>
            </a:r>
            <a:r>
              <a:rPr lang="en-US" dirty="0">
                <a:latin typeface="Courier New" pitchFamily="49" charset="0"/>
                <a:cs typeface="Courier New" pitchFamily="49" charset="0"/>
              </a:rPr>
              <a:t>(exception) {</a:t>
            </a:r>
          </a:p>
          <a:p>
            <a:r>
              <a:rPr lang="en-US" dirty="0" smtClean="0">
                <a:latin typeface="Courier New" pitchFamily="49" charset="0"/>
                <a:cs typeface="Courier New" pitchFamily="49" charset="0"/>
              </a:rPr>
              <a:t>		throw </a:t>
            </a:r>
            <a:r>
              <a:rPr lang="en-US" dirty="0">
                <a:latin typeface="Courier New" pitchFamily="49" charset="0"/>
                <a:cs typeface="Courier New" pitchFamily="49" charset="0"/>
              </a:rPr>
              <a:t>exception;</a:t>
            </a:r>
          </a:p>
          <a:p>
            <a:r>
              <a:rPr lang="en-US" dirty="0" smtClean="0">
                <a:latin typeface="Courier New" pitchFamily="49" charset="0"/>
                <a:cs typeface="Courier New" pitchFamily="49" charset="0"/>
              </a:rPr>
              <a:t>	}</a:t>
            </a:r>
            <a:endParaRPr lang="en-US" dirty="0">
              <a:latin typeface="Courier New" pitchFamily="49" charset="0"/>
              <a:cs typeface="Courier New" pitchFamily="49" charset="0"/>
            </a:endParaRPr>
          </a:p>
          <a:p>
            <a:r>
              <a:rPr lang="en-US" dirty="0">
                <a:latin typeface="Courier New" pitchFamily="49" charset="0"/>
                <a:cs typeface="Courier New" pitchFamily="49" charset="0"/>
              </a:rPr>
              <a:t>}</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i="1" dirty="0" smtClean="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xmlns="" val="21140764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Ajax code</a:t>
            </a:r>
          </a:p>
        </p:txBody>
      </p:sp>
      <p:sp>
        <p:nvSpPr>
          <p:cNvPr id="3" name="Content Placeholder 2"/>
          <p:cNvSpPr>
            <a:spLocks noGrp="1"/>
          </p:cNvSpPr>
          <p:nvPr>
            <p:ph sz="quarter" idx="1"/>
          </p:nvPr>
        </p:nvSpPr>
        <p:spPr>
          <a:xfrm>
            <a:off x="612648" y="4800600"/>
            <a:ext cx="8153400" cy="838200"/>
          </a:xfrm>
        </p:spPr>
        <p:txBody>
          <a:bodyPr/>
          <a:lstStyle/>
          <a:p>
            <a:r>
              <a:rPr lang="en-US" dirty="0"/>
              <a:t>Net tab shows each request, its parameters, response, any errors</a:t>
            </a:r>
          </a:p>
          <a:p>
            <a:r>
              <a:rPr lang="en-US" dirty="0"/>
              <a:t>expand a request with + and look at Response tab to see Ajax result</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104</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1600200"/>
            <a:ext cx="8305800" cy="3200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496026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POST request</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105</a:t>
            </a:fld>
            <a:endParaRPr lang="en-US"/>
          </a:p>
        </p:txBody>
      </p:sp>
      <p:sp>
        <p:nvSpPr>
          <p:cNvPr id="6" name="TextBox 5"/>
          <p:cNvSpPr txBox="1"/>
          <p:nvPr/>
        </p:nvSpPr>
        <p:spPr>
          <a:xfrm>
            <a:off x="594852" y="1667470"/>
            <a:ext cx="8153400" cy="2862322"/>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new </a:t>
            </a:r>
            <a:r>
              <a:rPr lang="en-US" dirty="0" err="1">
                <a:latin typeface="Courier New" pitchFamily="49" charset="0"/>
                <a:cs typeface="Courier New" pitchFamily="49" charset="0"/>
              </a:rPr>
              <a:t>Ajax.Request</a:t>
            </a:r>
            <a:r>
              <a:rPr lang="en-US" dirty="0">
                <a:latin typeface="Courier New" pitchFamily="49" charset="0"/>
                <a:cs typeface="Courier New" pitchFamily="49" charset="0"/>
              </a:rPr>
              <a:t>("</a:t>
            </a:r>
            <a:r>
              <a:rPr lang="en-US" dirty="0" err="1">
                <a:latin typeface="Courier New" pitchFamily="49" charset="0"/>
                <a:cs typeface="Courier New" pitchFamily="49" charset="0"/>
              </a:rPr>
              <a:t>url</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method</a:t>
            </a:r>
            <a:r>
              <a:rPr lang="en-US" b="1" dirty="0">
                <a:latin typeface="Courier New" pitchFamily="49" charset="0"/>
                <a:cs typeface="Courier New" pitchFamily="49" charset="0"/>
              </a:rPr>
              <a:t>: "post", </a:t>
            </a:r>
            <a:r>
              <a:rPr lang="en-US" dirty="0">
                <a:latin typeface="Courier New" pitchFamily="49" charset="0"/>
                <a:cs typeface="Courier New" pitchFamily="49" charset="0"/>
              </a:rPr>
              <a:t>// optional</a:t>
            </a:r>
          </a:p>
          <a:p>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parameters</a:t>
            </a:r>
            <a:r>
              <a:rPr lang="en-US" b="1" dirty="0">
                <a:latin typeface="Courier New" pitchFamily="49" charset="0"/>
                <a:cs typeface="Courier New" pitchFamily="49" charset="0"/>
              </a:rPr>
              <a:t>:</a:t>
            </a:r>
            <a:r>
              <a:rPr lang="en-US" dirty="0">
                <a:latin typeface="Courier New" pitchFamily="49" charset="0"/>
                <a:cs typeface="Courier New" pitchFamily="49" charset="0"/>
              </a:rPr>
              <a:t> { name: value, name: value, ..., name: value },</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onSuccess</a:t>
            </a:r>
            <a:r>
              <a:rPr lang="en-US" dirty="0">
                <a:latin typeface="Courier New" pitchFamily="49" charset="0"/>
                <a:cs typeface="Courier New" pitchFamily="49" charset="0"/>
              </a:rPr>
              <a:t>: </a:t>
            </a:r>
            <a:r>
              <a:rPr lang="en-US" dirty="0" err="1">
                <a:latin typeface="Courier New" pitchFamily="49" charset="0"/>
                <a:cs typeface="Courier New" pitchFamily="49" charset="0"/>
              </a:rPr>
              <a:t>functionName</a:t>
            </a:r>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onFailure</a:t>
            </a:r>
            <a:r>
              <a:rPr lang="en-US" dirty="0">
                <a:latin typeface="Courier New" pitchFamily="49" charset="0"/>
                <a:cs typeface="Courier New" pitchFamily="49" charset="0"/>
              </a:rPr>
              <a:t>: </a:t>
            </a:r>
            <a:r>
              <a:rPr lang="en-US" dirty="0" err="1">
                <a:latin typeface="Courier New" pitchFamily="49" charset="0"/>
                <a:cs typeface="Courier New" pitchFamily="49" charset="0"/>
              </a:rPr>
              <a:t>functionName</a:t>
            </a:r>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onException</a:t>
            </a:r>
            <a:r>
              <a:rPr lang="en-US" dirty="0">
                <a:latin typeface="Courier New" pitchFamily="49" charset="0"/>
                <a:cs typeface="Courier New" pitchFamily="49" charset="0"/>
              </a:rPr>
              <a:t>: </a:t>
            </a:r>
            <a:r>
              <a:rPr lang="en-US" dirty="0" err="1">
                <a:latin typeface="Courier New" pitchFamily="49" charset="0"/>
                <a:cs typeface="Courier New" pitchFamily="49" charset="0"/>
              </a:rPr>
              <a:t>functionName</a:t>
            </a:r>
            <a:endParaRPr lang="en-US" dirty="0">
              <a:latin typeface="Courier New" pitchFamily="49" charset="0"/>
              <a:cs typeface="Courier New" pitchFamily="49" charset="0"/>
            </a:endParaRPr>
          </a:p>
          <a:p>
            <a:r>
              <a:rPr lang="en-US" dirty="0">
                <a:latin typeface="Courier New" pitchFamily="49" charset="0"/>
                <a:cs typeface="Courier New" pitchFamily="49" charset="0"/>
              </a:rPr>
              <a:t>}</a:t>
            </a:r>
          </a:p>
          <a:p>
            <a:r>
              <a:rPr lang="en-US" dirty="0">
                <a:latin typeface="Courier New" pitchFamily="49" charset="0"/>
                <a:cs typeface="Courier New" pitchFamily="49" charset="0"/>
              </a:rPr>
              <a:t>);</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i="1" dirty="0" smtClean="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xmlns="" val="42649888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POST request</a:t>
            </a:r>
          </a:p>
        </p:txBody>
      </p:sp>
      <p:sp>
        <p:nvSpPr>
          <p:cNvPr id="3" name="Content Placeholder 2"/>
          <p:cNvSpPr>
            <a:spLocks noGrp="1"/>
          </p:cNvSpPr>
          <p:nvPr>
            <p:ph sz="quarter" idx="1"/>
          </p:nvPr>
        </p:nvSpPr>
        <p:spPr>
          <a:xfrm>
            <a:off x="612648" y="1524000"/>
            <a:ext cx="8153400" cy="2743200"/>
          </a:xfrm>
        </p:spPr>
        <p:txBody>
          <a:bodyPr/>
          <a:lstStyle/>
          <a:p>
            <a:r>
              <a:rPr lang="en-US" dirty="0" err="1"/>
              <a:t>Ajax.Request</a:t>
            </a:r>
            <a:r>
              <a:rPr lang="en-US" dirty="0"/>
              <a:t> can also be used to post data to a web server</a:t>
            </a:r>
          </a:p>
          <a:p>
            <a:r>
              <a:rPr lang="en-US" dirty="0"/>
              <a:t>method should be changed to "post" (or omitted; post is default)</a:t>
            </a:r>
          </a:p>
          <a:p>
            <a:r>
              <a:rPr lang="en-US" dirty="0"/>
              <a:t>any query parameters should be passed as a parameters parameter</a:t>
            </a:r>
          </a:p>
          <a:p>
            <a:pPr lvl="1"/>
            <a:r>
              <a:rPr lang="en-US" dirty="0"/>
              <a:t>written between {} braces as a set of name : value pairs (another anonymous object)</a:t>
            </a:r>
          </a:p>
          <a:p>
            <a:pPr lvl="1"/>
            <a:r>
              <a:rPr lang="en-US" dirty="0"/>
              <a:t>get request parameters can also be passed this way, if you like</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106</a:t>
            </a:fld>
            <a:endParaRPr lang="en-US"/>
          </a:p>
        </p:txBody>
      </p:sp>
    </p:spTree>
    <p:extLst>
      <p:ext uri="{BB962C8B-B14F-4D97-AF65-F5344CB8AC3E}">
        <p14:creationId xmlns:p14="http://schemas.microsoft.com/office/powerpoint/2010/main" xmlns="" val="22465360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Prototype's Ajax Updater</a:t>
            </a:r>
          </a:p>
        </p:txBody>
      </p:sp>
      <p:sp>
        <p:nvSpPr>
          <p:cNvPr id="3" name="Content Placeholder 2"/>
          <p:cNvSpPr>
            <a:spLocks noGrp="1"/>
          </p:cNvSpPr>
          <p:nvPr>
            <p:ph sz="quarter" idx="1"/>
          </p:nvPr>
        </p:nvSpPr>
        <p:spPr>
          <a:xfrm>
            <a:off x="612648" y="3124200"/>
            <a:ext cx="8153400" cy="3048000"/>
          </a:xfrm>
        </p:spPr>
        <p:txBody>
          <a:bodyPr/>
          <a:lstStyle/>
          <a:p>
            <a:r>
              <a:rPr lang="en-US" dirty="0" err="1"/>
              <a:t>Ajax.Updater</a:t>
            </a:r>
            <a:r>
              <a:rPr lang="en-US" dirty="0"/>
              <a:t> fetches a file and injects its content into an element as </a:t>
            </a:r>
            <a:r>
              <a:rPr lang="en-US" dirty="0" err="1"/>
              <a:t>innerHTML</a:t>
            </a:r>
            <a:endParaRPr lang="en-US" dirty="0"/>
          </a:p>
          <a:p>
            <a:r>
              <a:rPr lang="en-US" dirty="0"/>
              <a:t>additional (1st) parameter specifies the id of element to inject into</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107</a:t>
            </a:fld>
            <a:endParaRPr lang="en-US"/>
          </a:p>
        </p:txBody>
      </p:sp>
      <p:sp>
        <p:nvSpPr>
          <p:cNvPr id="6" name="TextBox 5"/>
          <p:cNvSpPr txBox="1"/>
          <p:nvPr/>
        </p:nvSpPr>
        <p:spPr>
          <a:xfrm>
            <a:off x="533400" y="1066800"/>
            <a:ext cx="8153400" cy="2031325"/>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new </a:t>
            </a:r>
            <a:r>
              <a:rPr lang="en-US" dirty="0" err="1">
                <a:latin typeface="Courier New" pitchFamily="49" charset="0"/>
                <a:cs typeface="Courier New" pitchFamily="49" charset="0"/>
              </a:rPr>
              <a:t>Ajax.Updater</a:t>
            </a:r>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a:t>
            </a:r>
            <a:r>
              <a:rPr lang="en-US" dirty="0">
                <a:latin typeface="Courier New" pitchFamily="49" charset="0"/>
                <a:cs typeface="Courier New" pitchFamily="49" charset="0"/>
              </a:rPr>
              <a:t>id",</a:t>
            </a:r>
          </a:p>
          <a:p>
            <a:r>
              <a:rPr lang="en-US" dirty="0" smtClean="0">
                <a:latin typeface="Courier New" pitchFamily="49" charset="0"/>
                <a:cs typeface="Courier New" pitchFamily="49" charset="0"/>
              </a:rPr>
              <a:t>	"</a:t>
            </a:r>
            <a:r>
              <a:rPr lang="en-US" dirty="0" err="1">
                <a:latin typeface="Courier New" pitchFamily="49" charset="0"/>
                <a:cs typeface="Courier New" pitchFamily="49" charset="0"/>
              </a:rPr>
              <a:t>url</a:t>
            </a:r>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a:t>
            </a:r>
            <a:endParaRPr lang="en-US" dirty="0">
              <a:latin typeface="Courier New" pitchFamily="49" charset="0"/>
              <a:cs typeface="Courier New" pitchFamily="49" charset="0"/>
            </a:endParaRPr>
          </a:p>
          <a:p>
            <a:r>
              <a:rPr lang="en-US" dirty="0" smtClean="0">
                <a:latin typeface="Courier New" pitchFamily="49" charset="0"/>
                <a:cs typeface="Courier New" pitchFamily="49" charset="0"/>
              </a:rPr>
              <a:t>		method</a:t>
            </a:r>
            <a:r>
              <a:rPr lang="en-US" dirty="0">
                <a:latin typeface="Courier New" pitchFamily="49" charset="0"/>
                <a:cs typeface="Courier New" pitchFamily="49" charset="0"/>
              </a:rPr>
              <a:t>: "get"</a:t>
            </a:r>
          </a:p>
          <a:p>
            <a:r>
              <a:rPr lang="en-US" dirty="0" smtClean="0">
                <a:latin typeface="Courier New" pitchFamily="49" charset="0"/>
                <a:cs typeface="Courier New" pitchFamily="49" charset="0"/>
              </a:rPr>
              <a:t>	}</a:t>
            </a:r>
            <a:endParaRPr lang="en-US" dirty="0">
              <a:latin typeface="Courier New" pitchFamily="49" charset="0"/>
              <a:cs typeface="Courier New" pitchFamily="49" charset="0"/>
            </a:endParaRPr>
          </a:p>
          <a:p>
            <a:r>
              <a:rPr lang="en-US" dirty="0">
                <a:latin typeface="Courier New" pitchFamily="49" charset="0"/>
                <a:cs typeface="Courier New" pitchFamily="49" charset="0"/>
              </a:rPr>
              <a:t>);</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i="1" dirty="0" smtClean="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xmlns="" val="21831987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9" name="Picture 5" descr="D:\CSE2014_SE\WEB 2.0\Module 1\Module 1\slide_33.jpg"/>
          <p:cNvPicPr>
            <a:picLocks noChangeAspect="1" noChangeArrowheads="1"/>
          </p:cNvPicPr>
          <p:nvPr/>
        </p:nvPicPr>
        <p:blipFill>
          <a:blip r:embed="rId2"/>
          <a:srcRect/>
          <a:stretch>
            <a:fillRect/>
          </a:stretch>
        </p:blipFill>
        <p:spPr bwMode="auto">
          <a:xfrm>
            <a:off x="609600" y="304800"/>
            <a:ext cx="7772400" cy="5181599"/>
          </a:xfrm>
          <a:prstGeom prst="rect">
            <a:avLst/>
          </a:prstGeom>
          <a:noFill/>
        </p:spPr>
      </p:pic>
      <p:sp>
        <p:nvSpPr>
          <p:cNvPr id="5" name="Slide Number Placeholder 4"/>
          <p:cNvSpPr>
            <a:spLocks noGrp="1"/>
          </p:cNvSpPr>
          <p:nvPr>
            <p:ph type="sldNum" sz="quarter" idx="12"/>
          </p:nvPr>
        </p:nvSpPr>
        <p:spPr/>
        <p:txBody>
          <a:bodyPr/>
          <a:lstStyle/>
          <a:p>
            <a:fld id="{13ABD382-F0A5-4293-B13F-B6F89B84FFAB}" type="slidenum">
              <a:rPr lang="en-US" smtClean="0"/>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D:\CSE2014_SE\WEB 2.0\Module 1\Module 1\slide_34.jpg"/>
          <p:cNvPicPr>
            <a:picLocks noGrp="1" noChangeAspect="1" noChangeArrowheads="1"/>
          </p:cNvPicPr>
          <p:nvPr>
            <p:ph idx="1"/>
          </p:nvPr>
        </p:nvPicPr>
        <p:blipFill>
          <a:blip r:embed="rId2"/>
          <a:srcRect/>
          <a:stretch>
            <a:fillRect/>
          </a:stretch>
        </p:blipFill>
        <p:spPr bwMode="auto">
          <a:xfrm>
            <a:off x="914400" y="1066800"/>
            <a:ext cx="7642860" cy="4495800"/>
          </a:xfrm>
          <a:prstGeom prst="rect">
            <a:avLst/>
          </a:prstGeom>
          <a:noFill/>
        </p:spPr>
      </p:pic>
      <p:sp>
        <p:nvSpPr>
          <p:cNvPr id="4" name="Slide Number Placeholder 3"/>
          <p:cNvSpPr>
            <a:spLocks noGrp="1"/>
          </p:cNvSpPr>
          <p:nvPr>
            <p:ph type="sldNum" sz="quarter" idx="12"/>
          </p:nvPr>
        </p:nvSpPr>
        <p:spPr/>
        <p:txBody>
          <a:bodyPr/>
          <a:lstStyle/>
          <a:p>
            <a:fld id="{13ABD382-F0A5-4293-B13F-B6F89B84FFAB}" type="slidenum">
              <a:rPr lang="en-US" smtClean="0"/>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27AC4F5B-8C54-4FB0-7AEC-5B51986ED988}"/>
              </a:ext>
            </a:extLst>
          </p:cNvPr>
          <p:cNvPicPr>
            <a:picLocks noGrp="1" noChangeAspect="1"/>
          </p:cNvPicPr>
          <p:nvPr>
            <p:ph idx="1"/>
          </p:nvPr>
        </p:nvPicPr>
        <p:blipFill rotWithShape="1">
          <a:blip r:embed="rId2"/>
          <a:srcRect l="20654" t="17625" r="20731" b="18549"/>
          <a:stretch/>
        </p:blipFill>
        <p:spPr>
          <a:xfrm>
            <a:off x="838200" y="1295400"/>
            <a:ext cx="7391400" cy="387985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11</a:t>
            </a:fld>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D:\CSE2014_SE\WEB 2.0\Module 1\Module 1\slide_35.jpg"/>
          <p:cNvPicPr>
            <a:picLocks noGrp="1" noChangeAspect="1" noChangeArrowheads="1"/>
          </p:cNvPicPr>
          <p:nvPr>
            <p:ph idx="1"/>
          </p:nvPr>
        </p:nvPicPr>
        <p:blipFill>
          <a:blip r:embed="rId2"/>
          <a:srcRect/>
          <a:stretch>
            <a:fillRect/>
          </a:stretch>
        </p:blipFill>
        <p:spPr bwMode="auto">
          <a:xfrm>
            <a:off x="838200" y="1295400"/>
            <a:ext cx="7543800" cy="4267200"/>
          </a:xfrm>
          <a:prstGeom prst="rect">
            <a:avLst/>
          </a:prstGeom>
          <a:noFill/>
        </p:spPr>
      </p:pic>
      <p:sp>
        <p:nvSpPr>
          <p:cNvPr id="4" name="Slide Number Placeholder 3"/>
          <p:cNvSpPr>
            <a:spLocks noGrp="1"/>
          </p:cNvSpPr>
          <p:nvPr>
            <p:ph type="sldNum" sz="quarter" idx="12"/>
          </p:nvPr>
        </p:nvSpPr>
        <p:spPr/>
        <p:txBody>
          <a:bodyPr/>
          <a:lstStyle/>
          <a:p>
            <a:fld id="{13ABD382-F0A5-4293-B13F-B6F89B84FFAB}" type="slidenum">
              <a:rPr lang="en-US" smtClean="0"/>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smtClean="0"/>
              <a:t>Simple AJAX Example</a:t>
            </a:r>
          </a:p>
        </p:txBody>
      </p:sp>
      <p:sp>
        <p:nvSpPr>
          <p:cNvPr id="40962" name="Content Placeholder 2"/>
          <p:cNvSpPr>
            <a:spLocks noGrp="1"/>
          </p:cNvSpPr>
          <p:nvPr>
            <p:ph idx="1"/>
          </p:nvPr>
        </p:nvSpPr>
        <p:spPr/>
        <p:txBody>
          <a:bodyPr/>
          <a:lstStyle/>
          <a:p>
            <a:r>
              <a:rPr lang="en-US" smtClean="0"/>
              <a:t>Enter username</a:t>
            </a:r>
          </a:p>
          <a:p>
            <a:r>
              <a:rPr lang="en-US" smtClean="0"/>
              <a:t>If you have been to the site before</a:t>
            </a:r>
          </a:p>
          <a:p>
            <a:pPr lvl="1"/>
            <a:r>
              <a:rPr lang="en-US" smtClean="0"/>
              <a:t>Say welcome back</a:t>
            </a:r>
          </a:p>
          <a:p>
            <a:r>
              <a:rPr lang="en-US" smtClean="0"/>
              <a:t>Else</a:t>
            </a:r>
          </a:p>
          <a:p>
            <a:pPr lvl="1"/>
            <a:r>
              <a:rPr lang="en-US" smtClean="0"/>
              <a:t>Say nice to meet you</a:t>
            </a:r>
          </a:p>
          <a:p>
            <a:pPr lvl="1"/>
            <a:r>
              <a:rPr lang="en-US" smtClean="0"/>
              <a:t>Enter into list (perhaps)</a:t>
            </a:r>
          </a:p>
          <a:p>
            <a:r>
              <a:rPr lang="en-US" smtClean="0">
                <a:hlinkClick r:id="rId2" action="ppaction://hlinkfile"/>
              </a:rPr>
              <a:t>ajaxform.html</a:t>
            </a:r>
            <a:r>
              <a:rPr lang="en-US" smtClean="0"/>
              <a:t>, </a:t>
            </a:r>
            <a:r>
              <a:rPr lang="en-US" smtClean="0">
                <a:hlinkClick r:id="rId3" action="ppaction://hlinkfile"/>
              </a:rPr>
              <a:t>ajax.js</a:t>
            </a:r>
            <a:r>
              <a:rPr lang="en-US" smtClean="0"/>
              <a:t>, </a:t>
            </a:r>
            <a:r>
              <a:rPr lang="en-US" smtClean="0">
                <a:hlinkClick r:id="rId4" action="ppaction://hlinkfile"/>
              </a:rPr>
              <a:t>ajax.php</a:t>
            </a:r>
            <a:endParaRPr lang="en-US" smtClean="0"/>
          </a:p>
          <a:p>
            <a:pPr lvl="1"/>
            <a:r>
              <a:rPr lang="en-US" smtClean="0">
                <a:hlinkClick r:id="rId5"/>
              </a:rPr>
              <a:t>http://dna.cs.byu.edu/~snell/Classes/CS360/simpleajax/ajaxform.html</a:t>
            </a:r>
            <a:endParaRPr lang="en-US" smtClean="0"/>
          </a:p>
          <a:p>
            <a:pPr lvl="1"/>
            <a:endParaRPr lang="en-US" smtClean="0"/>
          </a:p>
          <a:p>
            <a:endParaRPr lang="en-US" smtClean="0"/>
          </a:p>
        </p:txBody>
      </p:sp>
      <p:sp>
        <p:nvSpPr>
          <p:cNvPr id="4" name="Slide Number Placeholder 3"/>
          <p:cNvSpPr>
            <a:spLocks noGrp="1"/>
          </p:cNvSpPr>
          <p:nvPr>
            <p:ph type="sldNum" sz="quarter" idx="12"/>
          </p:nvPr>
        </p:nvSpPr>
        <p:spPr/>
        <p:txBody>
          <a:bodyPr/>
          <a:lstStyle/>
          <a:p>
            <a:fld id="{13ABD382-F0A5-4293-B13F-B6F89B84FFAB}" type="slidenum">
              <a:rPr lang="en-US" smtClean="0"/>
              <a:pPr/>
              <a:t>111</a:t>
            </a:fld>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ChangeArrowheads="1"/>
          </p:cNvSpPr>
          <p:nvPr/>
        </p:nvSpPr>
        <p:spPr bwMode="auto">
          <a:xfrm>
            <a:off x="1143000" y="685800"/>
            <a:ext cx="5791200" cy="1754326"/>
          </a:xfrm>
          <a:prstGeom prst="rect">
            <a:avLst/>
          </a:prstGeom>
          <a:noFill/>
          <a:ln w="9525">
            <a:noFill/>
            <a:miter lim="800000"/>
            <a:headEnd/>
            <a:tailEnd/>
          </a:ln>
        </p:spPr>
        <p:txBody>
          <a:bodyPr wrap="square">
            <a:spAutoFit/>
          </a:bodyPr>
          <a:lstStyle/>
          <a:p>
            <a:r>
              <a:rPr lang="en-US" sz="1000" dirty="0">
                <a:latin typeface="Times" charset="0"/>
              </a:rPr>
              <a:t>          // Download the data in data.xml and load it on the map. The format we expect is:</a:t>
            </a:r>
          </a:p>
          <a:p>
            <a:r>
              <a:rPr lang="en-US" sz="1000" dirty="0">
                <a:latin typeface="Times" charset="0"/>
              </a:rPr>
              <a:t>          // &lt;markers&gt;</a:t>
            </a:r>
          </a:p>
          <a:p>
            <a:r>
              <a:rPr lang="en-US" sz="1000" dirty="0">
                <a:latin typeface="Times" charset="0"/>
              </a:rPr>
              <a:t>          //   &lt;marker lat="37.441" </a:t>
            </a:r>
            <a:r>
              <a:rPr lang="en-US" sz="1000" dirty="0" err="1">
                <a:latin typeface="Times" charset="0"/>
              </a:rPr>
              <a:t>lng</a:t>
            </a:r>
            <a:r>
              <a:rPr lang="en-US" sz="1000" dirty="0">
                <a:latin typeface="Times" charset="0"/>
              </a:rPr>
              <a:t>="-122.141" note="marker notes"/&gt;</a:t>
            </a:r>
          </a:p>
          <a:p>
            <a:r>
              <a:rPr lang="en-US" sz="1000" dirty="0">
                <a:latin typeface="Times" charset="0"/>
              </a:rPr>
              <a:t>          //   &lt;marker lat="37.322" </a:t>
            </a:r>
            <a:r>
              <a:rPr lang="en-US" sz="1000" dirty="0" err="1">
                <a:latin typeface="Times" charset="0"/>
              </a:rPr>
              <a:t>lng</a:t>
            </a:r>
            <a:r>
              <a:rPr lang="en-US" sz="1000" dirty="0">
                <a:latin typeface="Times" charset="0"/>
              </a:rPr>
              <a:t>="-121.213" note="marker notes"/&gt;</a:t>
            </a:r>
          </a:p>
          <a:p>
            <a:r>
              <a:rPr lang="en-US" sz="1000" dirty="0">
                <a:latin typeface="Times" charset="0"/>
              </a:rPr>
              <a:t>          // &lt;/markers&gt;</a:t>
            </a:r>
          </a:p>
          <a:p>
            <a:r>
              <a:rPr lang="en-US" sz="1000" dirty="0">
                <a:latin typeface="Times" charset="0"/>
              </a:rPr>
              <a:t>          // &lt;trail&gt;</a:t>
            </a:r>
          </a:p>
          <a:p>
            <a:r>
              <a:rPr lang="en-US" sz="1000" dirty="0">
                <a:latin typeface="Times" charset="0"/>
              </a:rPr>
              <a:t>          //   &lt;point lat="37.441" </a:t>
            </a:r>
            <a:r>
              <a:rPr lang="en-US" sz="1000" dirty="0" err="1">
                <a:latin typeface="Times" charset="0"/>
              </a:rPr>
              <a:t>lng</a:t>
            </a:r>
            <a:r>
              <a:rPr lang="en-US" sz="1000" dirty="0">
                <a:latin typeface="Times" charset="0"/>
              </a:rPr>
              <a:t>="-122.141"/&gt;</a:t>
            </a:r>
          </a:p>
          <a:p>
            <a:r>
              <a:rPr lang="en-US" sz="1000" dirty="0">
                <a:latin typeface="Times" charset="0"/>
              </a:rPr>
              <a:t>          //   &lt;point lat="37.322" </a:t>
            </a:r>
            <a:r>
              <a:rPr lang="en-US" sz="1000" dirty="0" err="1">
                <a:latin typeface="Times" charset="0"/>
              </a:rPr>
              <a:t>lng</a:t>
            </a:r>
            <a:r>
              <a:rPr lang="en-US" sz="1000" dirty="0">
                <a:latin typeface="Times" charset="0"/>
              </a:rPr>
              <a:t>="-121.213"/&gt;</a:t>
            </a:r>
          </a:p>
          <a:p>
            <a:r>
              <a:rPr lang="en-US" sz="1000" dirty="0">
                <a:latin typeface="Times" charset="0"/>
              </a:rPr>
              <a:t>          // &lt;/trail&gt;</a:t>
            </a:r>
          </a:p>
          <a:p>
            <a:endParaRPr lang="en-US" sz="1800" dirty="0">
              <a:latin typeface="Times" charset="0"/>
            </a:endParaRPr>
          </a:p>
        </p:txBody>
      </p:sp>
      <p:sp>
        <p:nvSpPr>
          <p:cNvPr id="4" name="Slide Number Placeholder 3"/>
          <p:cNvSpPr>
            <a:spLocks noGrp="1"/>
          </p:cNvSpPr>
          <p:nvPr>
            <p:ph type="sldNum" sz="quarter" idx="12"/>
          </p:nvPr>
        </p:nvSpPr>
        <p:spPr/>
        <p:txBody>
          <a:bodyPr/>
          <a:lstStyle/>
          <a:p>
            <a:fld id="{13ABD382-F0A5-4293-B13F-B6F89B84FFAB}" type="slidenum">
              <a:rPr lang="en-US" smtClean="0"/>
              <a:pPr/>
              <a:t>112</a:t>
            </a:fld>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13ABD382-F0A5-4293-B13F-B6F89B84FFAB}" type="slidenum">
              <a:rPr lang="en-US" smtClean="0"/>
              <a:pPr/>
              <a:t>113</a:t>
            </a:fld>
            <a:endParaRPr lang="en-US"/>
          </a:p>
        </p:txBody>
      </p:sp>
      <p:sp>
        <p:nvSpPr>
          <p:cNvPr id="5" name="Rectangle 2"/>
          <p:cNvSpPr>
            <a:spLocks noChangeArrowheads="1"/>
          </p:cNvSpPr>
          <p:nvPr/>
        </p:nvSpPr>
        <p:spPr bwMode="auto">
          <a:xfrm>
            <a:off x="533400" y="1219200"/>
            <a:ext cx="7239000" cy="4616648"/>
          </a:xfrm>
          <a:prstGeom prst="rect">
            <a:avLst/>
          </a:prstGeom>
          <a:solidFill>
            <a:schemeClr val="bg1"/>
          </a:solidFill>
          <a:ln w="9525">
            <a:noFill/>
            <a:miter lim="800000"/>
            <a:headEnd/>
            <a:tailEnd/>
          </a:ln>
        </p:spPr>
        <p:txBody>
          <a:bodyPr wrap="square">
            <a:spAutoFit/>
          </a:bodyPr>
          <a:lstStyle/>
          <a:p>
            <a:r>
              <a:rPr lang="en-US" sz="1400" dirty="0">
                <a:latin typeface="Times" charset="0"/>
              </a:rPr>
              <a:t> function </a:t>
            </a:r>
            <a:r>
              <a:rPr lang="en-US" sz="1400" dirty="0" err="1">
                <a:latin typeface="Times" charset="0"/>
              </a:rPr>
              <a:t>loadMap</a:t>
            </a:r>
            <a:r>
              <a:rPr lang="en-US" sz="1400" dirty="0">
                <a:latin typeface="Times" charset="0"/>
              </a:rPr>
              <a:t>(filename)</a:t>
            </a:r>
          </a:p>
          <a:p>
            <a:r>
              <a:rPr lang="en-US" sz="1400" dirty="0">
                <a:latin typeface="Times" charset="0"/>
              </a:rPr>
              <a:t> {</a:t>
            </a:r>
          </a:p>
          <a:p>
            <a:r>
              <a:rPr lang="en-US" sz="1400" dirty="0">
                <a:latin typeface="Times" charset="0"/>
              </a:rPr>
              <a:t>         </a:t>
            </a:r>
            <a:r>
              <a:rPr lang="en-US" sz="1400" dirty="0" err="1">
                <a:latin typeface="Times" charset="0"/>
              </a:rPr>
              <a:t>var</a:t>
            </a:r>
            <a:r>
              <a:rPr lang="en-US" sz="1400" dirty="0">
                <a:latin typeface="Times" charset="0"/>
              </a:rPr>
              <a:t> request = </a:t>
            </a:r>
            <a:r>
              <a:rPr lang="en-US" sz="1400" dirty="0" err="1">
                <a:latin typeface="Times" charset="0"/>
              </a:rPr>
              <a:t>GXmlHttp.create</a:t>
            </a:r>
            <a:r>
              <a:rPr lang="en-US" sz="1400" dirty="0">
                <a:latin typeface="Times" charset="0"/>
              </a:rPr>
              <a:t>();</a:t>
            </a:r>
          </a:p>
          <a:p>
            <a:r>
              <a:rPr lang="en-US" sz="1400" dirty="0">
                <a:latin typeface="Times" charset="0"/>
              </a:rPr>
              <a:t>          </a:t>
            </a:r>
            <a:r>
              <a:rPr lang="en-US" sz="1400" dirty="0" err="1">
                <a:latin typeface="Times" charset="0"/>
              </a:rPr>
              <a:t>request.open</a:t>
            </a:r>
            <a:r>
              <a:rPr lang="en-US" sz="1400" dirty="0">
                <a:latin typeface="Times" charset="0"/>
              </a:rPr>
              <a:t>("GET", filename, true);</a:t>
            </a:r>
          </a:p>
          <a:p>
            <a:r>
              <a:rPr lang="en-US" sz="1400" dirty="0">
                <a:latin typeface="Times" charset="0"/>
              </a:rPr>
              <a:t>          </a:t>
            </a:r>
            <a:r>
              <a:rPr lang="en-US" sz="1400" dirty="0" err="1">
                <a:latin typeface="Times" charset="0"/>
              </a:rPr>
              <a:t>request.onreadystatechange</a:t>
            </a:r>
            <a:r>
              <a:rPr lang="en-US" sz="1400" dirty="0">
                <a:latin typeface="Times" charset="0"/>
              </a:rPr>
              <a:t> = function()</a:t>
            </a:r>
          </a:p>
          <a:p>
            <a:r>
              <a:rPr lang="en-US" sz="1400" dirty="0">
                <a:latin typeface="Times" charset="0"/>
              </a:rPr>
              <a:t>          {</a:t>
            </a:r>
          </a:p>
          <a:p>
            <a:r>
              <a:rPr lang="en-US" sz="1400" dirty="0">
                <a:latin typeface="Times" charset="0"/>
              </a:rPr>
              <a:t>                 if (</a:t>
            </a:r>
            <a:r>
              <a:rPr lang="en-US" sz="1400" dirty="0" err="1">
                <a:latin typeface="Times" charset="0"/>
              </a:rPr>
              <a:t>request.readyState</a:t>
            </a:r>
            <a:r>
              <a:rPr lang="en-US" sz="1400" dirty="0">
                <a:latin typeface="Times" charset="0"/>
              </a:rPr>
              <a:t> == 4)</a:t>
            </a:r>
          </a:p>
          <a:p>
            <a:r>
              <a:rPr lang="en-US" sz="1400" dirty="0">
                <a:latin typeface="Times" charset="0"/>
              </a:rPr>
              <a:t>                {</a:t>
            </a:r>
          </a:p>
          <a:p>
            <a:r>
              <a:rPr lang="en-US" sz="1400" dirty="0">
                <a:latin typeface="Times" charset="0"/>
              </a:rPr>
              <a:t>                      </a:t>
            </a:r>
            <a:r>
              <a:rPr lang="en-US" sz="1400" dirty="0" err="1">
                <a:solidFill>
                  <a:srgbClr val="0000FF"/>
                </a:solidFill>
                <a:latin typeface="Times" charset="0"/>
              </a:rPr>
              <a:t>var</a:t>
            </a:r>
            <a:r>
              <a:rPr lang="en-US" sz="1400" dirty="0">
                <a:solidFill>
                  <a:srgbClr val="0000FF"/>
                </a:solidFill>
                <a:latin typeface="Times" charset="0"/>
              </a:rPr>
              <a:t> </a:t>
            </a:r>
            <a:r>
              <a:rPr lang="en-US" sz="1400" dirty="0" err="1">
                <a:solidFill>
                  <a:srgbClr val="0000FF"/>
                </a:solidFill>
                <a:latin typeface="Times" charset="0"/>
              </a:rPr>
              <a:t>xmlDoc</a:t>
            </a:r>
            <a:r>
              <a:rPr lang="en-US" sz="1400" dirty="0">
                <a:solidFill>
                  <a:srgbClr val="0000FF"/>
                </a:solidFill>
                <a:latin typeface="Times" charset="0"/>
              </a:rPr>
              <a:t> = </a:t>
            </a:r>
            <a:r>
              <a:rPr lang="en-US" sz="1400" dirty="0" err="1">
                <a:solidFill>
                  <a:srgbClr val="0000FF"/>
                </a:solidFill>
                <a:latin typeface="Times" charset="0"/>
              </a:rPr>
              <a:t>request.responseXML</a:t>
            </a:r>
            <a:r>
              <a:rPr lang="en-US" sz="1400" dirty="0">
                <a:solidFill>
                  <a:srgbClr val="0000FF"/>
                </a:solidFill>
                <a:latin typeface="Times" charset="0"/>
              </a:rPr>
              <a:t>;</a:t>
            </a:r>
          </a:p>
          <a:p>
            <a:r>
              <a:rPr lang="en-US" sz="1400" dirty="0">
                <a:solidFill>
                  <a:srgbClr val="0000FF"/>
                </a:solidFill>
                <a:latin typeface="Times" charset="0"/>
              </a:rPr>
              <a:t>                      </a:t>
            </a:r>
            <a:r>
              <a:rPr lang="en-US" sz="1400" dirty="0" err="1">
                <a:solidFill>
                  <a:srgbClr val="0000FF"/>
                </a:solidFill>
                <a:latin typeface="Times" charset="0"/>
              </a:rPr>
              <a:t>var</a:t>
            </a:r>
            <a:r>
              <a:rPr lang="en-US" sz="1400" dirty="0">
                <a:solidFill>
                  <a:srgbClr val="0000FF"/>
                </a:solidFill>
                <a:latin typeface="Times" charset="0"/>
              </a:rPr>
              <a:t> markers = </a:t>
            </a:r>
            <a:r>
              <a:rPr lang="en-US" sz="1400" dirty="0" err="1">
                <a:solidFill>
                  <a:srgbClr val="0000FF"/>
                </a:solidFill>
                <a:latin typeface="Times" charset="0"/>
              </a:rPr>
              <a:t>xmlDoc.documentElement.getElementsByTagName</a:t>
            </a:r>
            <a:r>
              <a:rPr lang="en-US" sz="1400" dirty="0">
                <a:solidFill>
                  <a:srgbClr val="0000FF"/>
                </a:solidFill>
                <a:latin typeface="Times" charset="0"/>
              </a:rPr>
              <a:t>("marker");</a:t>
            </a:r>
          </a:p>
          <a:p>
            <a:endParaRPr lang="en-US" sz="1400" dirty="0">
              <a:latin typeface="Times" charset="0"/>
            </a:endParaRPr>
          </a:p>
          <a:p>
            <a:r>
              <a:rPr lang="en-US" sz="1400" dirty="0">
                <a:latin typeface="Times" charset="0"/>
              </a:rPr>
              <a:t>	 </a:t>
            </a:r>
            <a:r>
              <a:rPr lang="en-US" sz="1400" dirty="0" err="1">
                <a:latin typeface="Times" charset="0"/>
              </a:rPr>
              <a:t>mapmarkers.length</a:t>
            </a:r>
            <a:r>
              <a:rPr lang="en-US" sz="1400" dirty="0">
                <a:latin typeface="Times" charset="0"/>
              </a:rPr>
              <a:t>=0;</a:t>
            </a:r>
          </a:p>
          <a:p>
            <a:r>
              <a:rPr lang="en-US" sz="1400" dirty="0">
                <a:latin typeface="Times" charset="0"/>
              </a:rPr>
              <a:t>                      for (</a:t>
            </a:r>
            <a:r>
              <a:rPr lang="en-US" sz="1400" dirty="0" err="1">
                <a:latin typeface="Times" charset="0"/>
              </a:rPr>
              <a:t>var</a:t>
            </a:r>
            <a:r>
              <a:rPr lang="en-US" sz="1400" dirty="0">
                <a:latin typeface="Times" charset="0"/>
              </a:rPr>
              <a:t> </a:t>
            </a:r>
            <a:r>
              <a:rPr lang="en-US" sz="1400" dirty="0" err="1">
                <a:latin typeface="Times" charset="0"/>
              </a:rPr>
              <a:t>i</a:t>
            </a:r>
            <a:r>
              <a:rPr lang="en-US" sz="1400" dirty="0">
                <a:latin typeface="Times" charset="0"/>
              </a:rPr>
              <a:t> = 0; </a:t>
            </a:r>
            <a:r>
              <a:rPr lang="en-US" sz="1400" dirty="0" err="1">
                <a:latin typeface="Times" charset="0"/>
              </a:rPr>
              <a:t>i</a:t>
            </a:r>
            <a:r>
              <a:rPr lang="en-US" sz="1400" dirty="0">
                <a:latin typeface="Times" charset="0"/>
              </a:rPr>
              <a:t> &lt; </a:t>
            </a:r>
            <a:r>
              <a:rPr lang="en-US" sz="1400" dirty="0" err="1">
                <a:latin typeface="Times" charset="0"/>
              </a:rPr>
              <a:t>markers.length</a:t>
            </a:r>
            <a:r>
              <a:rPr lang="en-US" sz="1400" dirty="0">
                <a:latin typeface="Times" charset="0"/>
              </a:rPr>
              <a:t>; </a:t>
            </a:r>
            <a:r>
              <a:rPr lang="en-US" sz="1400" dirty="0" err="1">
                <a:latin typeface="Times" charset="0"/>
              </a:rPr>
              <a:t>i</a:t>
            </a:r>
            <a:r>
              <a:rPr lang="en-US" sz="1400" dirty="0">
                <a:latin typeface="Times" charset="0"/>
              </a:rPr>
              <a:t>++) </a:t>
            </a:r>
          </a:p>
          <a:p>
            <a:r>
              <a:rPr lang="en-US" sz="1400" dirty="0">
                <a:latin typeface="Times" charset="0"/>
              </a:rPr>
              <a:t>                      {</a:t>
            </a:r>
          </a:p>
          <a:p>
            <a:r>
              <a:rPr lang="en-US" sz="1400" dirty="0">
                <a:latin typeface="Times" charset="0"/>
              </a:rPr>
              <a:t>                                 </a:t>
            </a:r>
            <a:r>
              <a:rPr lang="en-US" sz="1400" dirty="0" err="1">
                <a:solidFill>
                  <a:srgbClr val="0000FF"/>
                </a:solidFill>
                <a:latin typeface="Times" charset="0"/>
              </a:rPr>
              <a:t>mapmarkers.push</a:t>
            </a:r>
            <a:r>
              <a:rPr lang="en-US" sz="1400" dirty="0">
                <a:latin typeface="Times" charset="0"/>
              </a:rPr>
              <a:t>(</a:t>
            </a:r>
            <a:r>
              <a:rPr lang="en-US" sz="1400" dirty="0" err="1">
                <a:latin typeface="Times" charset="0"/>
              </a:rPr>
              <a:t>createMarker</a:t>
            </a:r>
            <a:r>
              <a:rPr lang="en-US" sz="1400" dirty="0">
                <a:latin typeface="Times" charset="0"/>
              </a:rPr>
              <a:t>(new </a:t>
            </a:r>
            <a:r>
              <a:rPr lang="en-US" sz="1400" dirty="0" err="1">
                <a:latin typeface="Times" charset="0"/>
              </a:rPr>
              <a:t>GLatLng</a:t>
            </a:r>
            <a:r>
              <a:rPr lang="en-US" sz="1400" dirty="0">
                <a:latin typeface="Times" charset="0"/>
              </a:rPr>
              <a:t>(</a:t>
            </a:r>
            <a:r>
              <a:rPr lang="en-US" sz="1400" dirty="0" err="1">
                <a:latin typeface="Times" charset="0"/>
              </a:rPr>
              <a:t>parseFloat</a:t>
            </a:r>
            <a:r>
              <a:rPr lang="en-US" sz="1400" dirty="0">
                <a:latin typeface="Times" charset="0"/>
              </a:rPr>
              <a:t>(markers[</a:t>
            </a:r>
            <a:r>
              <a:rPr lang="en-US" sz="1400" dirty="0" err="1">
                <a:latin typeface="Times" charset="0"/>
              </a:rPr>
              <a:t>i</a:t>
            </a:r>
            <a:r>
              <a:rPr lang="en-US" sz="1400" dirty="0">
                <a:latin typeface="Times" charset="0"/>
              </a:rPr>
              <a:t>].</a:t>
            </a:r>
            <a:r>
              <a:rPr lang="en-US" sz="1400" dirty="0" err="1">
                <a:latin typeface="Times" charset="0"/>
              </a:rPr>
              <a:t>getAttribute</a:t>
            </a:r>
            <a:r>
              <a:rPr lang="en-US" sz="1400" dirty="0">
                <a:latin typeface="Times" charset="0"/>
              </a:rPr>
              <a:t>("lat")), </a:t>
            </a:r>
            <a:r>
              <a:rPr lang="en-US" sz="1400" dirty="0" err="1">
                <a:latin typeface="Times" charset="0"/>
              </a:rPr>
              <a:t>parseFloat</a:t>
            </a:r>
            <a:r>
              <a:rPr lang="en-US" sz="1400" dirty="0">
                <a:latin typeface="Times" charset="0"/>
              </a:rPr>
              <a:t>(markers[</a:t>
            </a:r>
            <a:r>
              <a:rPr lang="en-US" sz="1400" dirty="0" err="1">
                <a:latin typeface="Times" charset="0"/>
              </a:rPr>
              <a:t>i</a:t>
            </a:r>
            <a:r>
              <a:rPr lang="en-US" sz="1400" dirty="0">
                <a:latin typeface="Times" charset="0"/>
              </a:rPr>
              <a:t>].</a:t>
            </a:r>
            <a:r>
              <a:rPr lang="en-US" sz="1400" dirty="0" err="1">
                <a:latin typeface="Times" charset="0"/>
              </a:rPr>
              <a:t>getAttribute</a:t>
            </a:r>
            <a:r>
              <a:rPr lang="en-US" sz="1400" dirty="0">
                <a:latin typeface="Times" charset="0"/>
              </a:rPr>
              <a:t>("</a:t>
            </a:r>
            <a:r>
              <a:rPr lang="en-US" sz="1400" dirty="0" err="1">
                <a:latin typeface="Times" charset="0"/>
              </a:rPr>
              <a:t>lng</a:t>
            </a:r>
            <a:r>
              <a:rPr lang="en-US" sz="1400" dirty="0">
                <a:latin typeface="Times" charset="0"/>
              </a:rPr>
              <a:t>"))), markers[</a:t>
            </a:r>
            <a:r>
              <a:rPr lang="en-US" sz="1400" dirty="0" err="1">
                <a:latin typeface="Times" charset="0"/>
              </a:rPr>
              <a:t>i</a:t>
            </a:r>
            <a:r>
              <a:rPr lang="en-US" sz="1400" dirty="0">
                <a:latin typeface="Times" charset="0"/>
              </a:rPr>
              <a:t>].</a:t>
            </a:r>
            <a:r>
              <a:rPr lang="en-US" sz="1400" dirty="0" err="1">
                <a:latin typeface="Times" charset="0"/>
              </a:rPr>
              <a:t>getAttribute</a:t>
            </a:r>
            <a:r>
              <a:rPr lang="en-US" sz="1400" dirty="0">
                <a:latin typeface="Times" charset="0"/>
              </a:rPr>
              <a:t>("note")));</a:t>
            </a:r>
          </a:p>
          <a:p>
            <a:r>
              <a:rPr lang="en-US" sz="1400" dirty="0">
                <a:latin typeface="Times" charset="0"/>
              </a:rPr>
              <a:t>                                 </a:t>
            </a:r>
            <a:r>
              <a:rPr lang="en-US" sz="1400" dirty="0" err="1">
                <a:latin typeface="Times" charset="0"/>
              </a:rPr>
              <a:t>map.addOverlay</a:t>
            </a:r>
            <a:r>
              <a:rPr lang="en-US" sz="1400" dirty="0">
                <a:latin typeface="Times" charset="0"/>
              </a:rPr>
              <a:t>(</a:t>
            </a:r>
            <a:r>
              <a:rPr lang="en-US" sz="1400" dirty="0" err="1">
                <a:latin typeface="Times" charset="0"/>
              </a:rPr>
              <a:t>mapmarkers</a:t>
            </a:r>
            <a:r>
              <a:rPr lang="en-US" sz="1400" dirty="0">
                <a:latin typeface="Times" charset="0"/>
              </a:rPr>
              <a:t>[</a:t>
            </a:r>
            <a:r>
              <a:rPr lang="en-US" sz="1400" dirty="0" err="1">
                <a:latin typeface="Times" charset="0"/>
              </a:rPr>
              <a:t>i</a:t>
            </a:r>
            <a:r>
              <a:rPr lang="en-US" sz="1400" dirty="0">
                <a:latin typeface="Times" charset="0"/>
              </a:rPr>
              <a:t>]);</a:t>
            </a:r>
          </a:p>
          <a:p>
            <a:r>
              <a:rPr lang="en-US" sz="1400" dirty="0">
                <a:latin typeface="Times" charset="0"/>
              </a:rPr>
              <a:t>                       }</a:t>
            </a:r>
          </a:p>
          <a:p>
            <a:r>
              <a:rPr lang="en-US" sz="1400" dirty="0">
                <a:latin typeface="Times" charset="0"/>
              </a:rPr>
              <a:t>                       </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3ABD382-F0A5-4293-B13F-B6F89B84FFAB}" type="slidenum">
              <a:rPr lang="en-US" smtClean="0"/>
              <a:pPr/>
              <a:t>114</a:t>
            </a:fld>
            <a:endParaRPr lang="en-US"/>
          </a:p>
        </p:txBody>
      </p:sp>
      <p:sp>
        <p:nvSpPr>
          <p:cNvPr id="4" name="Rectangle 3"/>
          <p:cNvSpPr/>
          <p:nvPr/>
        </p:nvSpPr>
        <p:spPr>
          <a:xfrm>
            <a:off x="2133600" y="990600"/>
            <a:ext cx="6400800" cy="5355312"/>
          </a:xfrm>
          <a:prstGeom prst="rect">
            <a:avLst/>
          </a:prstGeom>
        </p:spPr>
        <p:txBody>
          <a:bodyPr wrap="square">
            <a:spAutoFit/>
          </a:bodyPr>
          <a:lstStyle/>
          <a:p>
            <a:r>
              <a:rPr lang="en-US" dirty="0" err="1" smtClean="0">
                <a:latin typeface="Times" charset="0"/>
              </a:rPr>
              <a:t>map.setCenter</a:t>
            </a:r>
            <a:r>
              <a:rPr lang="en-US" dirty="0" smtClean="0">
                <a:latin typeface="Times" charset="0"/>
              </a:rPr>
              <a:t>(new </a:t>
            </a:r>
            <a:r>
              <a:rPr lang="en-US" dirty="0" err="1" smtClean="0">
                <a:latin typeface="Times" charset="0"/>
              </a:rPr>
              <a:t>GLatLng</a:t>
            </a:r>
            <a:r>
              <a:rPr lang="en-US" dirty="0" smtClean="0">
                <a:latin typeface="Times" charset="0"/>
              </a:rPr>
              <a:t>(</a:t>
            </a:r>
            <a:r>
              <a:rPr lang="en-US" dirty="0" err="1" smtClean="0">
                <a:latin typeface="Times" charset="0"/>
              </a:rPr>
              <a:t>parseFloat</a:t>
            </a:r>
            <a:r>
              <a:rPr lang="en-US" dirty="0" smtClean="0">
                <a:latin typeface="Times" charset="0"/>
              </a:rPr>
              <a:t>(markers[0].</a:t>
            </a:r>
            <a:r>
              <a:rPr lang="en-US" dirty="0" err="1" smtClean="0">
                <a:latin typeface="Times" charset="0"/>
              </a:rPr>
              <a:t>getAttribute</a:t>
            </a:r>
            <a:r>
              <a:rPr lang="en-US" dirty="0" smtClean="0">
                <a:latin typeface="Times" charset="0"/>
              </a:rPr>
              <a:t>("lat")), </a:t>
            </a:r>
            <a:r>
              <a:rPr lang="en-US" dirty="0" err="1" smtClean="0">
                <a:latin typeface="Times" charset="0"/>
              </a:rPr>
              <a:t>parseFloat</a:t>
            </a:r>
            <a:r>
              <a:rPr lang="en-US" dirty="0" smtClean="0">
                <a:latin typeface="Times" charset="0"/>
              </a:rPr>
              <a:t>(markers[0].</a:t>
            </a:r>
            <a:r>
              <a:rPr lang="en-US" dirty="0" err="1" smtClean="0">
                <a:latin typeface="Times" charset="0"/>
              </a:rPr>
              <a:t>getAttribute</a:t>
            </a:r>
            <a:r>
              <a:rPr lang="en-US" dirty="0" smtClean="0">
                <a:latin typeface="Times" charset="0"/>
              </a:rPr>
              <a:t>("</a:t>
            </a:r>
            <a:r>
              <a:rPr lang="en-US" dirty="0" err="1" smtClean="0">
                <a:latin typeface="Times" charset="0"/>
              </a:rPr>
              <a:t>lng</a:t>
            </a:r>
            <a:r>
              <a:rPr lang="en-US" dirty="0" smtClean="0">
                <a:latin typeface="Times" charset="0"/>
              </a:rPr>
              <a:t>"))), 13);</a:t>
            </a:r>
          </a:p>
          <a:p>
            <a:r>
              <a:rPr lang="en-US" dirty="0" smtClean="0">
                <a:latin typeface="Times" charset="0"/>
              </a:rPr>
              <a:t>              </a:t>
            </a:r>
          </a:p>
          <a:p>
            <a:r>
              <a:rPr lang="en-US" dirty="0" smtClean="0">
                <a:latin typeface="Times" charset="0"/>
              </a:rPr>
              <a:t>	 </a:t>
            </a:r>
            <a:r>
              <a:rPr lang="en-US" dirty="0" err="1" smtClean="0">
                <a:latin typeface="Times" charset="0"/>
              </a:rPr>
              <a:t>mappoints.length</a:t>
            </a:r>
            <a:r>
              <a:rPr lang="en-US" dirty="0" smtClean="0">
                <a:latin typeface="Times" charset="0"/>
              </a:rPr>
              <a:t> = 0;</a:t>
            </a:r>
          </a:p>
          <a:p>
            <a:r>
              <a:rPr lang="en-US" dirty="0" smtClean="0">
                <a:latin typeface="Times" charset="0"/>
              </a:rPr>
              <a:t>                      </a:t>
            </a:r>
            <a:r>
              <a:rPr lang="en-US" dirty="0" err="1" smtClean="0">
                <a:solidFill>
                  <a:srgbClr val="0000FF"/>
                </a:solidFill>
                <a:latin typeface="Times" charset="0"/>
              </a:rPr>
              <a:t>var</a:t>
            </a:r>
            <a:r>
              <a:rPr lang="en-US" dirty="0" smtClean="0">
                <a:solidFill>
                  <a:srgbClr val="0000FF"/>
                </a:solidFill>
                <a:latin typeface="Times" charset="0"/>
              </a:rPr>
              <a:t> </a:t>
            </a:r>
            <a:r>
              <a:rPr lang="en-US" dirty="0" err="1" smtClean="0">
                <a:solidFill>
                  <a:srgbClr val="0000FF"/>
                </a:solidFill>
                <a:latin typeface="Times" charset="0"/>
              </a:rPr>
              <a:t>trailpoints</a:t>
            </a:r>
            <a:r>
              <a:rPr lang="en-US" dirty="0" smtClean="0">
                <a:solidFill>
                  <a:srgbClr val="0000FF"/>
                </a:solidFill>
                <a:latin typeface="Times" charset="0"/>
              </a:rPr>
              <a:t> = </a:t>
            </a:r>
            <a:r>
              <a:rPr lang="en-US" dirty="0" err="1" smtClean="0">
                <a:solidFill>
                  <a:srgbClr val="0000FF"/>
                </a:solidFill>
                <a:latin typeface="Times" charset="0"/>
              </a:rPr>
              <a:t>xmlDoc.documentElement.getElementsByTagName</a:t>
            </a:r>
            <a:r>
              <a:rPr lang="en-US" dirty="0" smtClean="0">
                <a:solidFill>
                  <a:srgbClr val="0000FF"/>
                </a:solidFill>
                <a:latin typeface="Times" charset="0"/>
              </a:rPr>
              <a:t>("point");</a:t>
            </a:r>
          </a:p>
          <a:p>
            <a:r>
              <a:rPr lang="en-US" dirty="0" smtClean="0">
                <a:latin typeface="Times" charset="0"/>
              </a:rPr>
              <a:t>                      for (</a:t>
            </a:r>
            <a:r>
              <a:rPr lang="en-US" dirty="0" err="1" smtClean="0">
                <a:latin typeface="Times" charset="0"/>
              </a:rPr>
              <a:t>var</a:t>
            </a:r>
            <a:r>
              <a:rPr lang="en-US" dirty="0" smtClean="0">
                <a:latin typeface="Times" charset="0"/>
              </a:rPr>
              <a:t> </a:t>
            </a:r>
            <a:r>
              <a:rPr lang="en-US" dirty="0" err="1" smtClean="0">
                <a:latin typeface="Times" charset="0"/>
              </a:rPr>
              <a:t>i</a:t>
            </a:r>
            <a:r>
              <a:rPr lang="en-US" dirty="0" smtClean="0">
                <a:latin typeface="Times" charset="0"/>
              </a:rPr>
              <a:t> = 0; </a:t>
            </a:r>
            <a:r>
              <a:rPr lang="en-US" dirty="0" err="1" smtClean="0">
                <a:latin typeface="Times" charset="0"/>
              </a:rPr>
              <a:t>i</a:t>
            </a:r>
            <a:r>
              <a:rPr lang="en-US" dirty="0" smtClean="0">
                <a:latin typeface="Times" charset="0"/>
              </a:rPr>
              <a:t> &lt; </a:t>
            </a:r>
            <a:r>
              <a:rPr lang="en-US" dirty="0" err="1" smtClean="0">
                <a:latin typeface="Times" charset="0"/>
              </a:rPr>
              <a:t>trailpoints.length</a:t>
            </a:r>
            <a:r>
              <a:rPr lang="en-US" dirty="0" smtClean="0">
                <a:latin typeface="Times" charset="0"/>
              </a:rPr>
              <a:t>; </a:t>
            </a:r>
            <a:r>
              <a:rPr lang="en-US" dirty="0" err="1" smtClean="0">
                <a:latin typeface="Times" charset="0"/>
              </a:rPr>
              <a:t>i</a:t>
            </a:r>
            <a:r>
              <a:rPr lang="en-US" dirty="0" smtClean="0">
                <a:latin typeface="Times" charset="0"/>
              </a:rPr>
              <a:t>++) </a:t>
            </a:r>
          </a:p>
          <a:p>
            <a:r>
              <a:rPr lang="en-US" dirty="0" smtClean="0">
                <a:latin typeface="Times" charset="0"/>
              </a:rPr>
              <a:t>                      {</a:t>
            </a:r>
          </a:p>
          <a:p>
            <a:r>
              <a:rPr lang="en-US" dirty="0" smtClean="0">
                <a:latin typeface="Times" charset="0"/>
              </a:rPr>
              <a:t>                               </a:t>
            </a:r>
            <a:r>
              <a:rPr lang="en-US" dirty="0" err="1" smtClean="0">
                <a:latin typeface="Times" charset="0"/>
              </a:rPr>
              <a:t>var</a:t>
            </a:r>
            <a:r>
              <a:rPr lang="en-US" dirty="0" smtClean="0">
                <a:latin typeface="Times" charset="0"/>
              </a:rPr>
              <a:t> </a:t>
            </a:r>
            <a:r>
              <a:rPr lang="en-US" dirty="0" err="1" smtClean="0">
                <a:latin typeface="Times" charset="0"/>
              </a:rPr>
              <a:t>tpoint</a:t>
            </a:r>
            <a:r>
              <a:rPr lang="en-US" dirty="0" smtClean="0">
                <a:latin typeface="Times" charset="0"/>
              </a:rPr>
              <a:t> = new </a:t>
            </a:r>
            <a:r>
              <a:rPr lang="en-US" dirty="0" err="1" smtClean="0">
                <a:latin typeface="Times" charset="0"/>
              </a:rPr>
              <a:t>GLatLng</a:t>
            </a:r>
            <a:r>
              <a:rPr lang="en-US" dirty="0" smtClean="0">
                <a:latin typeface="Times" charset="0"/>
              </a:rPr>
              <a:t>(</a:t>
            </a:r>
            <a:r>
              <a:rPr lang="en-US" dirty="0" err="1" smtClean="0">
                <a:latin typeface="Times" charset="0"/>
              </a:rPr>
              <a:t>parseFloat</a:t>
            </a:r>
            <a:r>
              <a:rPr lang="en-US" dirty="0" smtClean="0">
                <a:latin typeface="Times" charset="0"/>
              </a:rPr>
              <a:t>(</a:t>
            </a:r>
            <a:r>
              <a:rPr lang="en-US" dirty="0" err="1" smtClean="0">
                <a:latin typeface="Times" charset="0"/>
              </a:rPr>
              <a:t>trailpoints</a:t>
            </a:r>
            <a:r>
              <a:rPr lang="en-US" dirty="0" smtClean="0">
                <a:latin typeface="Times" charset="0"/>
              </a:rPr>
              <a:t>[</a:t>
            </a:r>
            <a:r>
              <a:rPr lang="en-US" dirty="0" err="1" smtClean="0">
                <a:latin typeface="Times" charset="0"/>
              </a:rPr>
              <a:t>i</a:t>
            </a:r>
            <a:r>
              <a:rPr lang="en-US" dirty="0" smtClean="0">
                <a:latin typeface="Times" charset="0"/>
              </a:rPr>
              <a:t>].</a:t>
            </a:r>
            <a:r>
              <a:rPr lang="en-US" dirty="0" err="1" smtClean="0">
                <a:latin typeface="Times" charset="0"/>
              </a:rPr>
              <a:t>getAttribute</a:t>
            </a:r>
            <a:r>
              <a:rPr lang="en-US" dirty="0" smtClean="0">
                <a:latin typeface="Times" charset="0"/>
              </a:rPr>
              <a:t>("lat")), </a:t>
            </a:r>
            <a:r>
              <a:rPr lang="en-US" dirty="0" err="1" smtClean="0">
                <a:latin typeface="Times" charset="0"/>
              </a:rPr>
              <a:t>parseFloat</a:t>
            </a:r>
            <a:r>
              <a:rPr lang="en-US" dirty="0" smtClean="0">
                <a:latin typeface="Times" charset="0"/>
              </a:rPr>
              <a:t>(</a:t>
            </a:r>
            <a:r>
              <a:rPr lang="en-US" dirty="0" err="1" smtClean="0">
                <a:latin typeface="Times" charset="0"/>
              </a:rPr>
              <a:t>trailpoints</a:t>
            </a:r>
            <a:r>
              <a:rPr lang="en-US" dirty="0" smtClean="0">
                <a:latin typeface="Times" charset="0"/>
              </a:rPr>
              <a:t>[</a:t>
            </a:r>
            <a:r>
              <a:rPr lang="en-US" dirty="0" err="1" smtClean="0">
                <a:latin typeface="Times" charset="0"/>
              </a:rPr>
              <a:t>i</a:t>
            </a:r>
            <a:r>
              <a:rPr lang="en-US" dirty="0" smtClean="0">
                <a:latin typeface="Times" charset="0"/>
              </a:rPr>
              <a:t>].</a:t>
            </a:r>
            <a:r>
              <a:rPr lang="en-US" dirty="0" err="1" smtClean="0">
                <a:latin typeface="Times" charset="0"/>
              </a:rPr>
              <a:t>getAttribute</a:t>
            </a:r>
            <a:r>
              <a:rPr lang="en-US" dirty="0" smtClean="0">
                <a:latin typeface="Times" charset="0"/>
              </a:rPr>
              <a:t>("</a:t>
            </a:r>
            <a:r>
              <a:rPr lang="en-US" dirty="0" err="1" smtClean="0">
                <a:latin typeface="Times" charset="0"/>
              </a:rPr>
              <a:t>lng</a:t>
            </a:r>
            <a:r>
              <a:rPr lang="en-US" dirty="0" smtClean="0">
                <a:latin typeface="Times" charset="0"/>
              </a:rPr>
              <a:t>")));</a:t>
            </a:r>
          </a:p>
          <a:p>
            <a:r>
              <a:rPr lang="en-US" dirty="0" smtClean="0">
                <a:solidFill>
                  <a:srgbClr val="0000FF"/>
                </a:solidFill>
                <a:latin typeface="Times" charset="0"/>
              </a:rPr>
              <a:t>                               </a:t>
            </a:r>
            <a:r>
              <a:rPr lang="en-US" dirty="0" err="1" smtClean="0">
                <a:solidFill>
                  <a:srgbClr val="0000FF"/>
                </a:solidFill>
                <a:latin typeface="Times" charset="0"/>
              </a:rPr>
              <a:t>mappoints.push</a:t>
            </a:r>
            <a:r>
              <a:rPr lang="en-US" dirty="0" smtClean="0">
                <a:solidFill>
                  <a:srgbClr val="0000FF"/>
                </a:solidFill>
                <a:latin typeface="Times" charset="0"/>
              </a:rPr>
              <a:t>(</a:t>
            </a:r>
            <a:r>
              <a:rPr lang="en-US" dirty="0" err="1" smtClean="0">
                <a:solidFill>
                  <a:srgbClr val="0000FF"/>
                </a:solidFill>
                <a:latin typeface="Times" charset="0"/>
              </a:rPr>
              <a:t>tpoint</a:t>
            </a:r>
            <a:r>
              <a:rPr lang="en-US" dirty="0" smtClean="0">
                <a:solidFill>
                  <a:srgbClr val="0000FF"/>
                </a:solidFill>
                <a:latin typeface="Times" charset="0"/>
              </a:rPr>
              <a:t>);</a:t>
            </a:r>
          </a:p>
          <a:p>
            <a:r>
              <a:rPr lang="en-US" dirty="0" smtClean="0">
                <a:latin typeface="Times" charset="0"/>
              </a:rPr>
              <a:t>                      }</a:t>
            </a:r>
          </a:p>
          <a:p>
            <a:r>
              <a:rPr lang="en-US" dirty="0" smtClean="0">
                <a:latin typeface="Times" charset="0"/>
              </a:rPr>
              <a:t>                      </a:t>
            </a:r>
            <a:r>
              <a:rPr lang="en-US" dirty="0" err="1" smtClean="0">
                <a:latin typeface="Times" charset="0"/>
              </a:rPr>
              <a:t>map.addOverlay</a:t>
            </a:r>
            <a:r>
              <a:rPr lang="en-US" dirty="0" smtClean="0">
                <a:latin typeface="Times" charset="0"/>
              </a:rPr>
              <a:t>(new </a:t>
            </a:r>
            <a:r>
              <a:rPr lang="en-US" dirty="0" err="1" smtClean="0">
                <a:latin typeface="Times" charset="0"/>
              </a:rPr>
              <a:t>GPolyline</a:t>
            </a:r>
            <a:r>
              <a:rPr lang="en-US" dirty="0" smtClean="0">
                <a:latin typeface="Times" charset="0"/>
              </a:rPr>
              <a:t>(</a:t>
            </a:r>
            <a:r>
              <a:rPr lang="en-US" dirty="0" err="1" smtClean="0">
                <a:latin typeface="Times" charset="0"/>
              </a:rPr>
              <a:t>mappoints</a:t>
            </a:r>
            <a:r>
              <a:rPr lang="en-US" dirty="0" smtClean="0">
                <a:latin typeface="Times" charset="0"/>
              </a:rPr>
              <a:t>));</a:t>
            </a:r>
          </a:p>
          <a:p>
            <a:r>
              <a:rPr lang="en-US" dirty="0" smtClean="0">
                <a:latin typeface="Times" charset="0"/>
              </a:rPr>
              <a:t>                }</a:t>
            </a:r>
          </a:p>
          <a:p>
            <a:r>
              <a:rPr lang="en-US" dirty="0" smtClean="0">
                <a:latin typeface="Times" charset="0"/>
              </a:rPr>
              <a:t>           }</a:t>
            </a:r>
          </a:p>
          <a:p>
            <a:r>
              <a:rPr lang="en-US" dirty="0" smtClean="0">
                <a:latin typeface="Times" charset="0"/>
              </a:rPr>
              <a:t>           </a:t>
            </a:r>
            <a:r>
              <a:rPr lang="en-US" dirty="0" err="1" smtClean="0">
                <a:latin typeface="Times" charset="0"/>
              </a:rPr>
              <a:t>request.send</a:t>
            </a:r>
            <a:r>
              <a:rPr lang="en-US" dirty="0" smtClean="0">
                <a:latin typeface="Times" charset="0"/>
              </a:rPr>
              <a:t>(null);</a:t>
            </a:r>
          </a:p>
          <a:p>
            <a:r>
              <a:rPr lang="en-US" dirty="0" smtClean="0">
                <a:latin typeface="Times" charset="0"/>
              </a:rPr>
              <a:t> }</a:t>
            </a:r>
            <a:endParaRPr lang="en-US" dirty="0">
              <a:latin typeface="Times"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Examples of Ajax Application</a:t>
            </a:r>
            <a:br>
              <a:rPr lang="en-US" b="1" dirty="0" smtClean="0"/>
            </a:br>
            <a:endParaRPr lang="en-US" dirty="0"/>
          </a:p>
        </p:txBody>
      </p:sp>
      <p:sp>
        <p:nvSpPr>
          <p:cNvPr id="3" name="Content Placeholder 2"/>
          <p:cNvSpPr>
            <a:spLocks noGrp="1"/>
          </p:cNvSpPr>
          <p:nvPr>
            <p:ph idx="1"/>
          </p:nvPr>
        </p:nvSpPr>
        <p:spPr/>
        <p:txBody>
          <a:bodyPr/>
          <a:lstStyle/>
          <a:p>
            <a:r>
              <a:rPr lang="en-US" dirty="0" smtClean="0"/>
              <a:t>Given below are the lists of web applications that commonly use Ajax</a:t>
            </a:r>
          </a:p>
          <a:p>
            <a:r>
              <a:rPr lang="en-US" dirty="0" smtClean="0"/>
              <a:t>Google suggests that auto-complete options will be offered while typing when a user enters the search query in the Google search bar. Suggestions given by Google can be navigated by using operational keys.</a:t>
            </a:r>
          </a:p>
          <a:p>
            <a:pPr>
              <a:buNone/>
            </a:pPr>
            <a:r>
              <a:rPr lang="en-US" dirty="0" smtClean="0"/>
              <a:t/>
            </a:r>
            <a:br>
              <a:rPr lang="en-US" dirty="0" smtClean="0"/>
            </a:br>
            <a:endParaRPr lang="en-US" dirty="0"/>
          </a:p>
        </p:txBody>
      </p:sp>
      <p:sp>
        <p:nvSpPr>
          <p:cNvPr id="4" name="Slide Number Placeholder 3"/>
          <p:cNvSpPr>
            <a:spLocks noGrp="1"/>
          </p:cNvSpPr>
          <p:nvPr>
            <p:ph type="sldNum" sz="quarter" idx="12"/>
          </p:nvPr>
        </p:nvSpPr>
        <p:spPr/>
        <p:txBody>
          <a:bodyPr/>
          <a:lstStyle/>
          <a:p>
            <a:fld id="{13ABD382-F0A5-4293-B13F-B6F89B84FFAB}" type="slidenum">
              <a:rPr lang="en-US" smtClean="0"/>
              <a:pPr/>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400" dirty="0" smtClean="0"/>
              <a:t>Yahoo maps are easier while operating, and user experiences more fun. This Map uses Ajax to drag the entire map with the mouse without using buttons that will be at ease to the user.</a:t>
            </a:r>
          </a:p>
          <a:p>
            <a:r>
              <a:rPr lang="en-US" sz="2400" dirty="0" smtClean="0"/>
              <a:t>Google maps are general applications that use Ajax. This is a real-time application in which the user can manipulate the data and change the view settings. Ajax directly works on a web browser without any </a:t>
            </a:r>
            <a:r>
              <a:rPr lang="en-US" sz="2400" dirty="0" err="1" smtClean="0"/>
              <a:t>plugin</a:t>
            </a:r>
            <a:r>
              <a:rPr lang="en-US" sz="2400" dirty="0" smtClean="0"/>
              <a:t> installations. Firstly, only Microsoft internet explorer used Ajax, but due to its reliability, more web applications like chrome, Mozilla… Etc. using this.</a:t>
            </a:r>
          </a:p>
          <a:p>
            <a:pPr>
              <a:buNone/>
            </a:pPr>
            <a:endParaRPr lang="en-US" dirty="0"/>
          </a:p>
        </p:txBody>
      </p:sp>
      <p:sp>
        <p:nvSpPr>
          <p:cNvPr id="4" name="Slide Number Placeholder 3"/>
          <p:cNvSpPr>
            <a:spLocks noGrp="1"/>
          </p:cNvSpPr>
          <p:nvPr>
            <p:ph type="sldNum" sz="quarter" idx="12"/>
          </p:nvPr>
        </p:nvSpPr>
        <p:spPr/>
        <p:txBody>
          <a:bodyPr/>
          <a:lstStyle/>
          <a:p>
            <a:fld id="{13ABD382-F0A5-4293-B13F-B6F89B84FFAB}" type="slidenum">
              <a:rPr lang="en-US" smtClean="0"/>
              <a:pPr/>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sz="6000" dirty="0" smtClean="0"/>
          </a:p>
          <a:p>
            <a:pPr algn="ctr">
              <a:buNone/>
            </a:pPr>
            <a:endParaRPr lang="en-US" sz="6000" dirty="0" smtClean="0"/>
          </a:p>
          <a:p>
            <a:pPr algn="ctr">
              <a:buNone/>
            </a:pPr>
            <a:r>
              <a:rPr lang="en-US" sz="6000" dirty="0" smtClean="0"/>
              <a:t>THANK YOU</a:t>
            </a:r>
            <a:endParaRPr lang="en-US" sz="6000" dirty="0"/>
          </a:p>
        </p:txBody>
      </p:sp>
      <p:sp>
        <p:nvSpPr>
          <p:cNvPr id="4" name="Slide Number Placeholder 3"/>
          <p:cNvSpPr>
            <a:spLocks noGrp="1"/>
          </p:cNvSpPr>
          <p:nvPr>
            <p:ph type="sldNum" sz="quarter" idx="12"/>
          </p:nvPr>
        </p:nvSpPr>
        <p:spPr/>
        <p:txBody>
          <a:bodyPr/>
          <a:lstStyle/>
          <a:p>
            <a:fld id="{13ABD382-F0A5-4293-B13F-B6F89B84FFAB}" type="slidenum">
              <a:rPr lang="en-US" smtClean="0"/>
              <a:pPr/>
              <a:t>117</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F6DA450B-3841-715A-46FD-CD7359A9A1DF}"/>
              </a:ext>
            </a:extLst>
          </p:cNvPr>
          <p:cNvPicPr>
            <a:picLocks noGrp="1" noChangeAspect="1"/>
          </p:cNvPicPr>
          <p:nvPr>
            <p:ph idx="1"/>
          </p:nvPr>
        </p:nvPicPr>
        <p:blipFill rotWithShape="1">
          <a:blip r:embed="rId2"/>
          <a:srcRect l="24231" t="14403" r="20385" b="21422"/>
          <a:stretch/>
        </p:blipFill>
        <p:spPr>
          <a:xfrm>
            <a:off x="914400" y="1306513"/>
            <a:ext cx="7239000" cy="387985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DC9D28BE-217A-697A-694C-C051DC8E3633}"/>
              </a:ext>
            </a:extLst>
          </p:cNvPr>
          <p:cNvPicPr>
            <a:picLocks noGrp="1" noChangeAspect="1"/>
          </p:cNvPicPr>
          <p:nvPr>
            <p:ph idx="1"/>
          </p:nvPr>
        </p:nvPicPr>
        <p:blipFill rotWithShape="1">
          <a:blip r:embed="rId2"/>
          <a:srcRect l="23769" t="17214" r="26039" b="20806"/>
          <a:stretch/>
        </p:blipFill>
        <p:spPr>
          <a:xfrm>
            <a:off x="1143000" y="1306513"/>
            <a:ext cx="7010399" cy="387985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BB7A0543-00A5-4CE6-806D-0DCF692BBDE4}"/>
              </a:ext>
            </a:extLst>
          </p:cNvPr>
          <p:cNvPicPr>
            <a:picLocks noGrp="1" noChangeAspect="1"/>
          </p:cNvPicPr>
          <p:nvPr>
            <p:ph idx="1"/>
          </p:nvPr>
        </p:nvPicPr>
        <p:blipFill rotWithShape="1">
          <a:blip r:embed="rId2"/>
          <a:srcRect l="22154" t="14403" r="22577" b="25321"/>
          <a:stretch/>
        </p:blipFill>
        <p:spPr>
          <a:xfrm>
            <a:off x="914400" y="838200"/>
            <a:ext cx="7354819" cy="464185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0288C5DC-483A-A586-C909-B9618A6837DA}"/>
              </a:ext>
            </a:extLst>
          </p:cNvPr>
          <p:cNvPicPr>
            <a:picLocks noGrp="1" noChangeAspect="1"/>
          </p:cNvPicPr>
          <p:nvPr>
            <p:ph idx="1"/>
          </p:nvPr>
        </p:nvPicPr>
        <p:blipFill rotWithShape="1">
          <a:blip r:embed="rId2"/>
          <a:srcRect l="23769" t="14403" r="27885" b="25321"/>
          <a:stretch/>
        </p:blipFill>
        <p:spPr>
          <a:xfrm>
            <a:off x="1447801" y="1306512"/>
            <a:ext cx="6477000" cy="4332287"/>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2EAFC123-8EC1-4193-51B4-CB43EA5786F4}"/>
              </a:ext>
            </a:extLst>
          </p:cNvPr>
          <p:cNvPicPr>
            <a:picLocks noGrp="1" noChangeAspect="1"/>
          </p:cNvPicPr>
          <p:nvPr>
            <p:ph idx="1"/>
          </p:nvPr>
        </p:nvPicPr>
        <p:blipFill rotWithShape="1">
          <a:blip r:embed="rId2"/>
          <a:srcRect l="23654" t="15983" r="19231" b="18754"/>
          <a:stretch/>
        </p:blipFill>
        <p:spPr>
          <a:xfrm>
            <a:off x="914400" y="1066800"/>
            <a:ext cx="7543799" cy="449580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1F32FF65-62E1-2144-DEA4-95C00588A0EC}"/>
              </a:ext>
            </a:extLst>
          </p:cNvPr>
          <p:cNvPicPr>
            <a:picLocks noGrp="1" noChangeAspect="1"/>
          </p:cNvPicPr>
          <p:nvPr>
            <p:ph idx="1"/>
          </p:nvPr>
        </p:nvPicPr>
        <p:blipFill rotWithShape="1">
          <a:blip r:embed="rId2"/>
          <a:srcRect l="24808" t="14403" r="20500" b="19575"/>
          <a:stretch/>
        </p:blipFill>
        <p:spPr>
          <a:xfrm>
            <a:off x="1219200" y="914400"/>
            <a:ext cx="6858000" cy="4648199"/>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1791BC0A-0874-1595-205A-617EF7E595F5}"/>
              </a:ext>
            </a:extLst>
          </p:cNvPr>
          <p:cNvPicPr>
            <a:picLocks noGrp="1" noChangeAspect="1"/>
          </p:cNvPicPr>
          <p:nvPr>
            <p:ph idx="1"/>
          </p:nvPr>
        </p:nvPicPr>
        <p:blipFill rotWithShape="1">
          <a:blip r:embed="rId2"/>
          <a:srcRect l="24577" t="15984" r="20154" b="18549"/>
          <a:stretch/>
        </p:blipFill>
        <p:spPr>
          <a:xfrm>
            <a:off x="990600" y="838200"/>
            <a:ext cx="6934200" cy="4637087"/>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1B617A8A-773E-9398-4367-0E31C623ACCD}"/>
              </a:ext>
            </a:extLst>
          </p:cNvPr>
          <p:cNvPicPr>
            <a:picLocks noGrp="1" noChangeAspect="1"/>
          </p:cNvPicPr>
          <p:nvPr>
            <p:ph idx="1"/>
          </p:nvPr>
        </p:nvPicPr>
        <p:blipFill rotWithShape="1">
          <a:blip r:embed="rId2"/>
          <a:srcRect l="23885" t="14403" r="19807" b="19780"/>
          <a:stretch/>
        </p:blipFill>
        <p:spPr>
          <a:xfrm>
            <a:off x="990601" y="990600"/>
            <a:ext cx="6934200" cy="4419599"/>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9E8027-6C09-44D2-8AEF-0D343B2963BF}"/>
              </a:ext>
            </a:extLst>
          </p:cNvPr>
          <p:cNvSpPr>
            <a:spLocks noGrp="1"/>
          </p:cNvSpPr>
          <p:nvPr>
            <p:ph type="title"/>
          </p:nvPr>
        </p:nvSpPr>
        <p:spPr/>
        <p:txBody>
          <a:bodyPr/>
          <a:lstStyle/>
          <a:p>
            <a:r>
              <a:rPr lang="en-US" sz="2800" b="1" dirty="0" smtClean="0"/>
              <a:t>Module 1 Introduction to Web 2.0</a:t>
            </a:r>
            <a:br>
              <a:rPr lang="en-US" sz="2800" b="1" dirty="0" smtClean="0"/>
            </a:br>
            <a:r>
              <a:rPr lang="en-US" sz="2800" b="1" dirty="0" smtClean="0"/>
              <a:t>Topics :</a:t>
            </a:r>
            <a:endParaRPr lang="en-IN" sz="2800" dirty="0"/>
          </a:p>
        </p:txBody>
      </p:sp>
      <p:sp>
        <p:nvSpPr>
          <p:cNvPr id="3" name="Content Placeholder 2">
            <a:extLst>
              <a:ext uri="{FF2B5EF4-FFF2-40B4-BE49-F238E27FC236}">
                <a16:creationId xmlns:a16="http://schemas.microsoft.com/office/drawing/2014/main" xmlns="" id="{5FAFF370-3393-4145-B226-1D705E8D845D}"/>
              </a:ext>
            </a:extLst>
          </p:cNvPr>
          <p:cNvSpPr>
            <a:spLocks noGrp="1"/>
          </p:cNvSpPr>
          <p:nvPr>
            <p:ph idx="1"/>
          </p:nvPr>
        </p:nvSpPr>
        <p:spPr>
          <a:xfrm>
            <a:off x="604766" y="1600200"/>
            <a:ext cx="7886700" cy="4648199"/>
          </a:xfrm>
        </p:spPr>
        <p:txBody>
          <a:bodyPr/>
          <a:lstStyle/>
          <a:p>
            <a:pPr marL="0" indent="0">
              <a:lnSpc>
                <a:spcPct val="150000"/>
              </a:lnSpc>
              <a:spcBef>
                <a:spcPts val="0"/>
              </a:spcBef>
              <a:buNone/>
            </a:pPr>
            <a:r>
              <a:rPr lang="en-US" sz="2000" dirty="0"/>
              <a:t> </a:t>
            </a:r>
            <a:r>
              <a:rPr lang="en-US" sz="2000" b="1" u="sng" dirty="0"/>
              <a:t>Requirements Engineering:</a:t>
            </a:r>
            <a:r>
              <a:rPr lang="en-US" sz="2000" u="sng" dirty="0"/>
              <a:t> </a:t>
            </a:r>
          </a:p>
          <a:p>
            <a:pPr marL="1143000" lvl="2" indent="-457200">
              <a:lnSpc>
                <a:spcPct val="150000"/>
              </a:lnSpc>
              <a:spcBef>
                <a:spcPts val="0"/>
              </a:spcBef>
              <a:buFont typeface="+mj-lt"/>
              <a:buAutoNum type="arabicPeriod"/>
            </a:pPr>
            <a:r>
              <a:rPr lang="en-US" sz="2000" dirty="0" smtClean="0"/>
              <a:t>Overview of internet and its evolution</a:t>
            </a:r>
          </a:p>
          <a:p>
            <a:pPr marL="1143000" lvl="2" indent="-457200">
              <a:lnSpc>
                <a:spcPct val="150000"/>
              </a:lnSpc>
              <a:spcBef>
                <a:spcPts val="0"/>
              </a:spcBef>
              <a:buFont typeface="+mj-lt"/>
              <a:buAutoNum type="arabicPeriod"/>
            </a:pPr>
            <a:r>
              <a:rPr lang="en-US" sz="2000" dirty="0" smtClean="0"/>
              <a:t>Comparison of web 1.0 </a:t>
            </a:r>
            <a:r>
              <a:rPr lang="en-US" sz="2000" dirty="0" err="1" smtClean="0"/>
              <a:t>andweb</a:t>
            </a:r>
            <a:r>
              <a:rPr lang="en-US" sz="2000" dirty="0" smtClean="0"/>
              <a:t> 2.0</a:t>
            </a:r>
          </a:p>
          <a:p>
            <a:pPr marL="1143000" lvl="2" indent="-457200">
              <a:lnSpc>
                <a:spcPct val="150000"/>
              </a:lnSpc>
              <a:spcBef>
                <a:spcPts val="0"/>
              </a:spcBef>
              <a:buFont typeface="+mj-lt"/>
              <a:buAutoNum type="arabicPeriod"/>
            </a:pPr>
            <a:r>
              <a:rPr lang="en-US" sz="2000" dirty="0" smtClean="0"/>
              <a:t>characteristics of web 2.0</a:t>
            </a:r>
          </a:p>
          <a:p>
            <a:pPr marL="1143000" lvl="2" indent="-457200">
              <a:lnSpc>
                <a:spcPct val="150000"/>
              </a:lnSpc>
              <a:spcBef>
                <a:spcPts val="0"/>
              </a:spcBef>
              <a:buFont typeface="+mj-lt"/>
              <a:buAutoNum type="arabicPeriod"/>
            </a:pPr>
            <a:r>
              <a:rPr lang="en-US" sz="2000" dirty="0" smtClean="0"/>
              <a:t> Introduction to server-side scripting-PHP</a:t>
            </a:r>
          </a:p>
          <a:p>
            <a:pPr marL="1143000" lvl="2" indent="-457200">
              <a:lnSpc>
                <a:spcPct val="150000"/>
              </a:lnSpc>
              <a:spcBef>
                <a:spcPts val="0"/>
              </a:spcBef>
              <a:buFont typeface="+mj-lt"/>
              <a:buAutoNum type="arabicPeriod"/>
            </a:pPr>
            <a:r>
              <a:rPr lang="en-US" sz="2000" dirty="0" smtClean="0"/>
              <a:t>PHP and </a:t>
            </a:r>
            <a:r>
              <a:rPr lang="en-US" sz="2000" dirty="0" err="1" smtClean="0"/>
              <a:t>MySQL</a:t>
            </a:r>
            <a:r>
              <a:rPr lang="en-US" sz="2000" dirty="0" smtClean="0"/>
              <a:t> interaction</a:t>
            </a:r>
          </a:p>
          <a:p>
            <a:pPr marL="1143000" lvl="2" indent="-457200">
              <a:lnSpc>
                <a:spcPct val="150000"/>
              </a:lnSpc>
              <a:spcBef>
                <a:spcPts val="0"/>
              </a:spcBef>
              <a:buFont typeface="+mj-lt"/>
              <a:buAutoNum type="arabicPeriod"/>
            </a:pPr>
            <a:r>
              <a:rPr lang="en-US" sz="2000" dirty="0" smtClean="0"/>
              <a:t>Web 2.0 technologies</a:t>
            </a:r>
          </a:p>
          <a:p>
            <a:pPr marL="1143000" lvl="2" indent="-457200">
              <a:lnSpc>
                <a:spcPct val="150000"/>
              </a:lnSpc>
              <a:spcBef>
                <a:spcPts val="0"/>
              </a:spcBef>
              <a:buFont typeface="+mj-lt"/>
              <a:buAutoNum type="arabicPeriod"/>
            </a:pPr>
            <a:r>
              <a:rPr lang="en-US" sz="2000" dirty="0" smtClean="0"/>
              <a:t>Overview of JavaScript frameworks-AJAX</a:t>
            </a:r>
          </a:p>
          <a:p>
            <a:pPr marL="1143000" lvl="2" indent="-457200">
              <a:lnSpc>
                <a:spcPct val="150000"/>
              </a:lnSpc>
              <a:spcBef>
                <a:spcPts val="0"/>
              </a:spcBef>
              <a:buFont typeface="+mj-lt"/>
              <a:buAutoNum type="arabicPeriod"/>
            </a:pPr>
            <a:r>
              <a:rPr lang="en-US" sz="2000" dirty="0" smtClean="0"/>
              <a:t> PHP example, AJAX example</a:t>
            </a:r>
            <a:endParaRPr lang="en-US" sz="2000" dirty="0"/>
          </a:p>
          <a:p>
            <a:pPr marL="1143000" lvl="2" indent="-457200">
              <a:lnSpc>
                <a:spcPct val="150000"/>
              </a:lnSpc>
              <a:spcBef>
                <a:spcPts val="0"/>
              </a:spcBef>
              <a:buFont typeface="+mj-lt"/>
              <a:buAutoNum type="arabicPeriod"/>
            </a:pPr>
            <a:endParaRPr lang="en-US" sz="2000" dirty="0"/>
          </a:p>
          <a:p>
            <a:pPr marL="1143000" lvl="2" indent="-457200">
              <a:lnSpc>
                <a:spcPct val="150000"/>
              </a:lnSpc>
              <a:spcBef>
                <a:spcPts val="0"/>
              </a:spcBef>
              <a:buFont typeface="+mj-lt"/>
              <a:buAutoNum type="arabicPeriod"/>
            </a:pPr>
            <a:endParaRPr lang="en-IN" sz="2000" dirty="0"/>
          </a:p>
        </p:txBody>
      </p:sp>
      <p:sp>
        <p:nvSpPr>
          <p:cNvPr id="4" name="Slide Number Placeholder 3"/>
          <p:cNvSpPr>
            <a:spLocks noGrp="1"/>
          </p:cNvSpPr>
          <p:nvPr>
            <p:ph type="sldNum" sz="quarter" idx="12"/>
          </p:nvPr>
        </p:nvSpPr>
        <p:spPr/>
        <p:txBody>
          <a:bodyPr/>
          <a:lstStyle/>
          <a:p>
            <a:fld id="{13ABD382-F0A5-4293-B13F-B6F89B84FFAB}" type="slidenum">
              <a:rPr lang="en-US" smtClean="0"/>
              <a:pPr/>
              <a:t>2</a:t>
            </a:fld>
            <a:endParaRPr lang="en-US"/>
          </a:p>
        </p:txBody>
      </p:sp>
    </p:spTree>
    <p:extLst>
      <p:ext uri="{BB962C8B-B14F-4D97-AF65-F5344CB8AC3E}">
        <p14:creationId xmlns:p14="http://schemas.microsoft.com/office/powerpoint/2010/main" xmlns="" val="1928443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1FFBA163-248E-77FA-711A-7FC74690F3A4}"/>
              </a:ext>
            </a:extLst>
          </p:cNvPr>
          <p:cNvPicPr>
            <a:picLocks noGrp="1" noChangeAspect="1"/>
          </p:cNvPicPr>
          <p:nvPr>
            <p:ph idx="1"/>
          </p:nvPr>
        </p:nvPicPr>
        <p:blipFill rotWithShape="1">
          <a:blip r:embed="rId2"/>
          <a:srcRect l="23769" t="15984" r="19808" b="18549"/>
          <a:stretch/>
        </p:blipFill>
        <p:spPr>
          <a:xfrm>
            <a:off x="1143000" y="685801"/>
            <a:ext cx="7467599" cy="464820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6B0E6ADE-3303-C3D5-4C50-E0A571AB5E98}"/>
              </a:ext>
            </a:extLst>
          </p:cNvPr>
          <p:cNvPicPr>
            <a:picLocks noGrp="1" noChangeAspect="1"/>
          </p:cNvPicPr>
          <p:nvPr>
            <p:ph idx="1"/>
          </p:nvPr>
        </p:nvPicPr>
        <p:blipFill rotWithShape="1">
          <a:blip r:embed="rId2"/>
          <a:srcRect l="24000" t="14403" r="19808" b="17523"/>
          <a:stretch/>
        </p:blipFill>
        <p:spPr>
          <a:xfrm>
            <a:off x="838200" y="457200"/>
            <a:ext cx="7848600" cy="563880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 xmlns:a16="http://schemas.microsoft.com/office/drawing/2014/main" id="{614FA1F5-307F-1732-512C-447C677FDDE7}"/>
              </a:ext>
            </a:extLst>
          </p:cNvPr>
          <p:cNvPicPr>
            <a:picLocks noGrp="1" noChangeAspect="1"/>
          </p:cNvPicPr>
          <p:nvPr>
            <p:ph idx="1"/>
          </p:nvPr>
        </p:nvPicPr>
        <p:blipFill rotWithShape="1">
          <a:blip r:embed="rId2"/>
          <a:srcRect l="23538" t="14403" r="18769" b="17523"/>
          <a:stretch/>
        </p:blipFill>
        <p:spPr>
          <a:xfrm>
            <a:off x="457200" y="685800"/>
            <a:ext cx="8305800" cy="548640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a:extLst>
              <a:ext uri="{FF2B5EF4-FFF2-40B4-BE49-F238E27FC236}">
                <a16:creationId xmlns="" xmlns:a16="http://schemas.microsoft.com/office/drawing/2014/main" id="{97D43494-CF41-C9B7-C9BF-FEA176ED1FAD}"/>
              </a:ext>
            </a:extLst>
          </p:cNvPr>
          <p:cNvPicPr>
            <a:picLocks noGrp="1" noChangeAspect="1"/>
          </p:cNvPicPr>
          <p:nvPr>
            <p:ph idx="1"/>
          </p:nvPr>
        </p:nvPicPr>
        <p:blipFill rotWithShape="1">
          <a:blip r:embed="rId2"/>
          <a:srcRect l="23308" t="11879" r="19692" b="19575"/>
          <a:stretch/>
        </p:blipFill>
        <p:spPr>
          <a:xfrm>
            <a:off x="228600" y="228600"/>
            <a:ext cx="8458200" cy="5867400"/>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1143000"/>
          </a:xfrm>
        </p:spPr>
        <p:txBody>
          <a:bodyPr/>
          <a:lstStyle/>
          <a:p>
            <a:pPr eaLnBrk="1" hangingPunct="1"/>
            <a:r>
              <a:rPr lang="en-US" altLang="en-US" smtClean="0"/>
              <a:t>Scripting Language</a:t>
            </a:r>
          </a:p>
        </p:txBody>
      </p:sp>
      <p:sp>
        <p:nvSpPr>
          <p:cNvPr id="5123" name="Rectangle 3"/>
          <p:cNvSpPr>
            <a:spLocks noGrp="1" noChangeArrowheads="1"/>
          </p:cNvSpPr>
          <p:nvPr>
            <p:ph type="body" idx="1"/>
          </p:nvPr>
        </p:nvSpPr>
        <p:spPr>
          <a:xfrm>
            <a:off x="1295400" y="1219200"/>
            <a:ext cx="7162800" cy="4495800"/>
          </a:xfrm>
        </p:spPr>
        <p:txBody>
          <a:bodyPr/>
          <a:lstStyle/>
          <a:p>
            <a:pPr eaLnBrk="1" hangingPunct="1">
              <a:lnSpc>
                <a:spcPct val="80000"/>
              </a:lnSpc>
            </a:pPr>
            <a:r>
              <a:rPr lang="en-US" altLang="en-US" sz="2400" dirty="0" smtClean="0"/>
              <a:t>A new style of programming language different from system programming languages</a:t>
            </a:r>
          </a:p>
          <a:p>
            <a:pPr eaLnBrk="1" hangingPunct="1">
              <a:lnSpc>
                <a:spcPct val="80000"/>
              </a:lnSpc>
            </a:pPr>
            <a:r>
              <a:rPr lang="en-US" altLang="en-US" sz="2400" dirty="0" smtClean="0"/>
              <a:t>Designed as glue language or system integration language</a:t>
            </a:r>
          </a:p>
          <a:p>
            <a:pPr eaLnBrk="1" hangingPunct="1">
              <a:lnSpc>
                <a:spcPct val="80000"/>
              </a:lnSpc>
            </a:pPr>
            <a:r>
              <a:rPr lang="en-US" altLang="en-US" sz="2400" dirty="0" smtClean="0"/>
              <a:t>A single statement can execute huge number of machine instructions</a:t>
            </a:r>
          </a:p>
          <a:p>
            <a:pPr eaLnBrk="1" hangingPunct="1">
              <a:lnSpc>
                <a:spcPct val="80000"/>
              </a:lnSpc>
            </a:pPr>
            <a:r>
              <a:rPr lang="en-US" altLang="en-US" sz="2400" dirty="0" smtClean="0"/>
              <a:t>Scripting languages are interpreted(rather than compiled)</a:t>
            </a:r>
          </a:p>
          <a:p>
            <a:pPr eaLnBrk="1" hangingPunct="1">
              <a:lnSpc>
                <a:spcPct val="80000"/>
              </a:lnSpc>
            </a:pPr>
            <a:r>
              <a:rPr lang="en-US" altLang="en-US" sz="2400" dirty="0" smtClean="0"/>
              <a:t>Are normally ‘</a:t>
            </a:r>
            <a:r>
              <a:rPr lang="en-US" altLang="en-US" sz="2400" dirty="0" err="1" smtClean="0"/>
              <a:t>typeless</a:t>
            </a:r>
            <a:r>
              <a:rPr lang="en-US" altLang="en-US" sz="2400" dirty="0" smtClean="0"/>
              <a:t>’</a:t>
            </a:r>
          </a:p>
          <a:p>
            <a:pPr lvl="1" eaLnBrk="1" hangingPunct="1">
              <a:lnSpc>
                <a:spcPct val="80000"/>
              </a:lnSpc>
            </a:pPr>
            <a:r>
              <a:rPr lang="en-US" altLang="en-US" sz="2000" dirty="0" smtClean="0"/>
              <a:t>Build complex algorithms and data structures..</a:t>
            </a:r>
          </a:p>
          <a:p>
            <a:pPr eaLnBrk="1" hangingPunct="1">
              <a:lnSpc>
                <a:spcPct val="80000"/>
              </a:lnSpc>
            </a:pPr>
            <a:r>
              <a:rPr lang="en-US" altLang="en-US" sz="2400" dirty="0" smtClean="0"/>
              <a:t>Can create dynamic web pages</a:t>
            </a:r>
          </a:p>
          <a:p>
            <a:pPr lvl="2" eaLnBrk="1" hangingPunct="1">
              <a:lnSpc>
                <a:spcPct val="80000"/>
              </a:lnSpc>
            </a:pPr>
            <a:r>
              <a:rPr lang="en-US" altLang="en-US" sz="1800" dirty="0" smtClean="0"/>
              <a:t>Change based on user input</a:t>
            </a:r>
          </a:p>
          <a:p>
            <a:pPr eaLnBrk="1" hangingPunct="1">
              <a:lnSpc>
                <a:spcPct val="80000"/>
              </a:lnSpc>
              <a:buFontTx/>
              <a:buNone/>
            </a:pPr>
            <a:endParaRPr lang="en-US" altLang="en-US" sz="2400" dirty="0" smtClean="0"/>
          </a:p>
          <a:p>
            <a:pPr eaLnBrk="1" hangingPunct="1">
              <a:lnSpc>
                <a:spcPct val="80000"/>
              </a:lnSpc>
              <a:buFontTx/>
              <a:buNone/>
            </a:pPr>
            <a:endParaRPr lang="en-US" altLang="en-US" sz="2800" dirty="0" smtClean="0"/>
          </a:p>
        </p:txBody>
      </p:sp>
      <p:sp>
        <p:nvSpPr>
          <p:cNvPr id="4" name="Slide Number Placeholder 3"/>
          <p:cNvSpPr>
            <a:spLocks noGrp="1"/>
          </p:cNvSpPr>
          <p:nvPr>
            <p:ph type="sldNum" sz="quarter" idx="12"/>
          </p:nvPr>
        </p:nvSpPr>
        <p:spPr/>
        <p:txBody>
          <a:bodyPr/>
          <a:lstStyle/>
          <a:p>
            <a:fld id="{13ABD382-F0A5-4293-B13F-B6F89B84FFAB}"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altLang="en-US" smtClean="0"/>
              <a:t>Advantages of Scripting Languages</a:t>
            </a:r>
          </a:p>
        </p:txBody>
      </p:sp>
      <p:sp>
        <p:nvSpPr>
          <p:cNvPr id="6147" name="Content Placeholder 2"/>
          <p:cNvSpPr>
            <a:spLocks noGrp="1"/>
          </p:cNvSpPr>
          <p:nvPr>
            <p:ph idx="1"/>
          </p:nvPr>
        </p:nvSpPr>
        <p:spPr/>
        <p:txBody>
          <a:bodyPr/>
          <a:lstStyle/>
          <a:p>
            <a:pPr eaLnBrk="1" hangingPunct="1"/>
            <a:r>
              <a:rPr lang="en-US" altLang="en-US" smtClean="0"/>
              <a:t>Easy to learn</a:t>
            </a:r>
          </a:p>
          <a:p>
            <a:pPr eaLnBrk="1" hangingPunct="1"/>
            <a:r>
              <a:rPr lang="en-US" altLang="en-US" smtClean="0"/>
              <a:t>Requires minimum programming languages or experience to develop the web pages </a:t>
            </a:r>
          </a:p>
          <a:p>
            <a:pPr eaLnBrk="1" hangingPunct="1"/>
            <a:r>
              <a:rPr lang="en-US" altLang="en-US" smtClean="0"/>
              <a:t>Allows simple creation and editing in variety of text editors</a:t>
            </a:r>
          </a:p>
          <a:p>
            <a:pPr eaLnBrk="1" hangingPunct="1"/>
            <a:r>
              <a:rPr lang="en-US" altLang="en-US" smtClean="0"/>
              <a:t>Develop dynamic and interactive web pages.</a:t>
            </a:r>
          </a:p>
          <a:p>
            <a:pPr eaLnBrk="1" hangingPunct="1"/>
            <a:r>
              <a:rPr lang="en-US" altLang="en-US" smtClean="0"/>
              <a:t>Validating the content</a:t>
            </a:r>
          </a:p>
        </p:txBody>
      </p:sp>
      <p:sp>
        <p:nvSpPr>
          <p:cNvPr id="4" name="Slide Number Placeholder 3"/>
          <p:cNvSpPr>
            <a:spLocks noGrp="1"/>
          </p:cNvSpPr>
          <p:nvPr>
            <p:ph type="sldNum" sz="quarter" idx="12"/>
          </p:nvPr>
        </p:nvSpPr>
        <p:spPr/>
        <p:txBody>
          <a:bodyPr/>
          <a:lstStyle/>
          <a:p>
            <a:fld id="{13ABD382-F0A5-4293-B13F-B6F89B84FFAB}"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228600"/>
            <a:ext cx="7772400" cy="1143000"/>
          </a:xfrm>
        </p:spPr>
        <p:txBody>
          <a:bodyPr/>
          <a:lstStyle/>
          <a:p>
            <a:pPr eaLnBrk="1" hangingPunct="1"/>
            <a:r>
              <a:rPr lang="en-US" altLang="en-US" smtClean="0"/>
              <a:t>Types of Scripting Languages</a:t>
            </a:r>
          </a:p>
        </p:txBody>
      </p:sp>
      <p:sp>
        <p:nvSpPr>
          <p:cNvPr id="7171" name="Rectangle 3"/>
          <p:cNvSpPr>
            <a:spLocks noGrp="1" noChangeArrowheads="1"/>
          </p:cNvSpPr>
          <p:nvPr>
            <p:ph type="body" idx="1"/>
          </p:nvPr>
        </p:nvSpPr>
        <p:spPr>
          <a:xfrm>
            <a:off x="1066800" y="1066800"/>
            <a:ext cx="7772400" cy="4114800"/>
          </a:xfrm>
        </p:spPr>
        <p:txBody>
          <a:bodyPr/>
          <a:lstStyle/>
          <a:p>
            <a:pPr eaLnBrk="1" hangingPunct="1">
              <a:lnSpc>
                <a:spcPct val="90000"/>
              </a:lnSpc>
            </a:pPr>
            <a:r>
              <a:rPr lang="en-US" altLang="en-US" sz="2400" dirty="0" smtClean="0"/>
              <a:t>Server-side Scripting Language</a:t>
            </a:r>
          </a:p>
          <a:p>
            <a:pPr lvl="1" eaLnBrk="1" hangingPunct="1">
              <a:lnSpc>
                <a:spcPct val="90000"/>
              </a:lnSpc>
            </a:pPr>
            <a:r>
              <a:rPr lang="en-US" altLang="en-US" sz="2000" dirty="0" smtClean="0"/>
              <a:t>Can use huge resources of the server</a:t>
            </a:r>
          </a:p>
          <a:p>
            <a:pPr lvl="1" eaLnBrk="1" hangingPunct="1">
              <a:lnSpc>
                <a:spcPct val="90000"/>
              </a:lnSpc>
            </a:pPr>
            <a:r>
              <a:rPr lang="en-US" altLang="en-US" sz="2000" dirty="0" smtClean="0"/>
              <a:t>Complete all processing in the server and send plain pages to the client</a:t>
            </a:r>
          </a:p>
          <a:p>
            <a:pPr lvl="1" eaLnBrk="1" hangingPunct="1">
              <a:lnSpc>
                <a:spcPct val="90000"/>
              </a:lnSpc>
            </a:pPr>
            <a:r>
              <a:rPr lang="en-US" altLang="en-US" sz="2000" dirty="0" smtClean="0"/>
              <a:t>Reduces client-side computation overhead</a:t>
            </a:r>
          </a:p>
          <a:p>
            <a:pPr lvl="1" eaLnBrk="1" hangingPunct="1">
              <a:lnSpc>
                <a:spcPct val="90000"/>
              </a:lnSpc>
            </a:pPr>
            <a:r>
              <a:rPr lang="en-US" altLang="en-US" sz="2000" dirty="0" smtClean="0"/>
              <a:t>Run on web servers</a:t>
            </a:r>
          </a:p>
          <a:p>
            <a:pPr lvl="1" eaLnBrk="1" hangingPunct="1">
              <a:lnSpc>
                <a:spcPct val="90000"/>
              </a:lnSpc>
            </a:pPr>
            <a:r>
              <a:rPr lang="en-US" altLang="en-US" sz="2000" dirty="0" smtClean="0"/>
              <a:t>Example: -  ASP, JSP, </a:t>
            </a:r>
            <a:r>
              <a:rPr lang="en-US" altLang="en-US" sz="2000" dirty="0" err="1" smtClean="0"/>
              <a:t>Servlets</a:t>
            </a:r>
            <a:r>
              <a:rPr lang="en-US" altLang="en-US" sz="2000" dirty="0" smtClean="0"/>
              <a:t>, PHP</a:t>
            </a:r>
          </a:p>
          <a:p>
            <a:pPr eaLnBrk="1" hangingPunct="1">
              <a:lnSpc>
                <a:spcPct val="90000"/>
              </a:lnSpc>
            </a:pPr>
            <a:r>
              <a:rPr lang="en-US" altLang="en-US" sz="2400" dirty="0" smtClean="0"/>
              <a:t>Client-side Scripting Language</a:t>
            </a:r>
          </a:p>
          <a:p>
            <a:pPr lvl="1" eaLnBrk="1" hangingPunct="1">
              <a:lnSpc>
                <a:spcPct val="90000"/>
              </a:lnSpc>
            </a:pPr>
            <a:r>
              <a:rPr lang="en-US" altLang="en-US" sz="2000" dirty="0" smtClean="0"/>
              <a:t>Does not involve server processing </a:t>
            </a:r>
          </a:p>
          <a:p>
            <a:pPr lvl="1" eaLnBrk="1" hangingPunct="1">
              <a:lnSpc>
                <a:spcPct val="90000"/>
              </a:lnSpc>
            </a:pPr>
            <a:r>
              <a:rPr lang="en-US" altLang="en-US" sz="2000" dirty="0" smtClean="0"/>
              <a:t>Complete application is downloaded to the client browser</a:t>
            </a:r>
          </a:p>
          <a:p>
            <a:pPr lvl="1" eaLnBrk="1" hangingPunct="1">
              <a:lnSpc>
                <a:spcPct val="90000"/>
              </a:lnSpc>
            </a:pPr>
            <a:r>
              <a:rPr lang="en-US" altLang="en-US" sz="2000" dirty="0" smtClean="0"/>
              <a:t>Client browser executes it locally</a:t>
            </a:r>
          </a:p>
          <a:p>
            <a:pPr lvl="1" eaLnBrk="1" hangingPunct="1">
              <a:lnSpc>
                <a:spcPct val="90000"/>
              </a:lnSpc>
            </a:pPr>
            <a:r>
              <a:rPr lang="en-US" altLang="en-US" sz="2000" dirty="0" smtClean="0"/>
              <a:t>Are normally used to add functionality to web pages e.g. different menu styles, graphic displays or dynamic advertisements</a:t>
            </a:r>
          </a:p>
          <a:p>
            <a:pPr lvl="1" eaLnBrk="1" hangingPunct="1">
              <a:lnSpc>
                <a:spcPct val="90000"/>
              </a:lnSpc>
            </a:pPr>
            <a:r>
              <a:rPr lang="en-US" altLang="en-US" sz="2000" dirty="0" smtClean="0"/>
              <a:t>Example: - HTML, CSS, JavaScript, PHP</a:t>
            </a:r>
          </a:p>
        </p:txBody>
      </p:sp>
      <p:sp>
        <p:nvSpPr>
          <p:cNvPr id="4" name="Slide Number Placeholder 3"/>
          <p:cNvSpPr>
            <a:spLocks noGrp="1"/>
          </p:cNvSpPr>
          <p:nvPr>
            <p:ph type="sldNum" sz="quarter" idx="12"/>
          </p:nvPr>
        </p:nvSpPr>
        <p:spPr/>
        <p:txBody>
          <a:bodyPr/>
          <a:lstStyle/>
          <a:p>
            <a:fld id="{13ABD382-F0A5-4293-B13F-B6F89B84FFAB}"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mtClean="0"/>
              <a:t>Different Scripting Languages</a:t>
            </a:r>
          </a:p>
        </p:txBody>
      </p:sp>
      <p:sp>
        <p:nvSpPr>
          <p:cNvPr id="8195" name="Rectangle 3"/>
          <p:cNvSpPr>
            <a:spLocks noGrp="1" noChangeArrowheads="1"/>
          </p:cNvSpPr>
          <p:nvPr>
            <p:ph type="body" idx="1"/>
          </p:nvPr>
        </p:nvSpPr>
        <p:spPr/>
        <p:txBody>
          <a:bodyPr/>
          <a:lstStyle/>
          <a:p>
            <a:pPr eaLnBrk="1" hangingPunct="1">
              <a:lnSpc>
                <a:spcPct val="80000"/>
              </a:lnSpc>
            </a:pPr>
            <a:r>
              <a:rPr lang="en-US" altLang="en-US" sz="2800" smtClean="0"/>
              <a:t>Active Server Pages (ASP)</a:t>
            </a:r>
          </a:p>
          <a:p>
            <a:pPr lvl="1" eaLnBrk="1" hangingPunct="1">
              <a:lnSpc>
                <a:spcPct val="80000"/>
              </a:lnSpc>
            </a:pPr>
            <a:r>
              <a:rPr lang="en-US" altLang="en-US" sz="2400" smtClean="0"/>
              <a:t>Server side scripting language</a:t>
            </a:r>
          </a:p>
          <a:p>
            <a:pPr lvl="1" eaLnBrk="1" hangingPunct="1">
              <a:lnSpc>
                <a:spcPct val="80000"/>
              </a:lnSpc>
            </a:pPr>
            <a:r>
              <a:rPr lang="en-US" altLang="en-US" sz="2400" smtClean="0"/>
              <a:t>Developed by Microsoft</a:t>
            </a:r>
          </a:p>
          <a:p>
            <a:pPr lvl="1" eaLnBrk="1" hangingPunct="1">
              <a:lnSpc>
                <a:spcPct val="80000"/>
              </a:lnSpc>
            </a:pPr>
            <a:r>
              <a:rPr lang="en-US" altLang="en-US" sz="2400" smtClean="0"/>
              <a:t>Good at connecting to Microsoft databases</a:t>
            </a:r>
          </a:p>
          <a:p>
            <a:pPr lvl="1" eaLnBrk="1" hangingPunct="1">
              <a:lnSpc>
                <a:spcPct val="80000"/>
              </a:lnSpc>
            </a:pPr>
            <a:r>
              <a:rPr lang="en-US" altLang="en-US" sz="2400" smtClean="0"/>
              <a:t>Runs only on Microsoft servers</a:t>
            </a:r>
          </a:p>
          <a:p>
            <a:pPr eaLnBrk="1" hangingPunct="1">
              <a:lnSpc>
                <a:spcPct val="80000"/>
              </a:lnSpc>
            </a:pPr>
            <a:r>
              <a:rPr lang="en-US" altLang="en-US" sz="2800" smtClean="0"/>
              <a:t>Perl</a:t>
            </a:r>
          </a:p>
          <a:p>
            <a:pPr lvl="1" eaLnBrk="1" hangingPunct="1">
              <a:lnSpc>
                <a:spcPct val="80000"/>
              </a:lnSpc>
            </a:pPr>
            <a:r>
              <a:rPr lang="en-US" altLang="en-US" sz="2400" smtClean="0"/>
              <a:t>Old UNIX language</a:t>
            </a:r>
          </a:p>
          <a:p>
            <a:pPr lvl="1" eaLnBrk="1" hangingPunct="1">
              <a:lnSpc>
                <a:spcPct val="80000"/>
              </a:lnSpc>
            </a:pPr>
            <a:r>
              <a:rPr lang="en-US" altLang="en-US" sz="2400" smtClean="0"/>
              <a:t>Found on all Windows and Linux servers</a:t>
            </a:r>
          </a:p>
          <a:p>
            <a:pPr lvl="1" eaLnBrk="1" hangingPunct="1">
              <a:lnSpc>
                <a:spcPct val="80000"/>
              </a:lnSpc>
            </a:pPr>
            <a:r>
              <a:rPr lang="en-US" altLang="en-US" sz="2400" smtClean="0"/>
              <a:t>Can handle text manipulation tasks</a:t>
            </a:r>
          </a:p>
          <a:p>
            <a:pPr lvl="1" eaLnBrk="1" hangingPunct="1">
              <a:lnSpc>
                <a:spcPct val="80000"/>
              </a:lnSpc>
            </a:pPr>
            <a:r>
              <a:rPr lang="en-US" altLang="en-US" sz="2400" smtClean="0"/>
              <a:t>Excellent web scripting language</a:t>
            </a:r>
          </a:p>
        </p:txBody>
      </p:sp>
      <p:sp>
        <p:nvSpPr>
          <p:cNvPr id="4" name="Slide Number Placeholder 3"/>
          <p:cNvSpPr>
            <a:spLocks noGrp="1"/>
          </p:cNvSpPr>
          <p:nvPr>
            <p:ph type="sldNum" sz="quarter" idx="12"/>
          </p:nvPr>
        </p:nvSpPr>
        <p:spPr/>
        <p:txBody>
          <a:bodyPr/>
          <a:lstStyle/>
          <a:p>
            <a:fld id="{13ABD382-F0A5-4293-B13F-B6F89B84FFAB}" type="slidenum">
              <a:rPr lang="en-US" smtClean="0"/>
              <a:pPr/>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en-US" smtClean="0"/>
              <a:t>Different Scripting Languages</a:t>
            </a:r>
          </a:p>
        </p:txBody>
      </p:sp>
      <p:sp>
        <p:nvSpPr>
          <p:cNvPr id="9219" name="Rectangle 3"/>
          <p:cNvSpPr>
            <a:spLocks noGrp="1" noChangeArrowheads="1"/>
          </p:cNvSpPr>
          <p:nvPr>
            <p:ph type="body" idx="1"/>
          </p:nvPr>
        </p:nvSpPr>
        <p:spPr/>
        <p:txBody>
          <a:bodyPr/>
          <a:lstStyle/>
          <a:p>
            <a:pPr eaLnBrk="1" hangingPunct="1">
              <a:lnSpc>
                <a:spcPct val="80000"/>
              </a:lnSpc>
            </a:pPr>
            <a:r>
              <a:rPr lang="en-US" altLang="en-US" sz="2400" smtClean="0"/>
              <a:t>PHP (Hypertext Pre-Processor)</a:t>
            </a:r>
          </a:p>
          <a:p>
            <a:pPr lvl="1" eaLnBrk="1" hangingPunct="1">
              <a:lnSpc>
                <a:spcPct val="80000"/>
              </a:lnSpc>
            </a:pPr>
            <a:r>
              <a:rPr lang="en-US" altLang="en-US" sz="2000" smtClean="0"/>
              <a:t>Especially good at connecting to MySQL</a:t>
            </a:r>
          </a:p>
          <a:p>
            <a:pPr lvl="1" eaLnBrk="1" hangingPunct="1">
              <a:lnSpc>
                <a:spcPct val="80000"/>
              </a:lnSpc>
            </a:pPr>
            <a:r>
              <a:rPr lang="en-US" altLang="en-US" sz="2000" smtClean="0"/>
              <a:t>Very popular language</a:t>
            </a:r>
          </a:p>
          <a:p>
            <a:pPr lvl="1" eaLnBrk="1" hangingPunct="1">
              <a:lnSpc>
                <a:spcPct val="80000"/>
              </a:lnSpc>
            </a:pPr>
            <a:r>
              <a:rPr lang="en-US" altLang="en-US" sz="2000" smtClean="0"/>
              <a:t>Runs on UNIX and Windows</a:t>
            </a:r>
          </a:p>
          <a:p>
            <a:pPr lvl="1" eaLnBrk="1" hangingPunct="1">
              <a:lnSpc>
                <a:spcPct val="80000"/>
              </a:lnSpc>
            </a:pPr>
            <a:r>
              <a:rPr lang="en-US" altLang="en-US" sz="2000" smtClean="0"/>
              <a:t>HTML-embedded scripting language</a:t>
            </a:r>
          </a:p>
          <a:p>
            <a:pPr lvl="1" eaLnBrk="1" hangingPunct="1">
              <a:lnSpc>
                <a:spcPct val="80000"/>
              </a:lnSpc>
            </a:pPr>
            <a:r>
              <a:rPr lang="en-US" altLang="en-US" sz="2000" smtClean="0"/>
              <a:t>Syntax looks like C, JAVA, and PERL</a:t>
            </a:r>
          </a:p>
          <a:p>
            <a:pPr lvl="1" eaLnBrk="1" hangingPunct="1">
              <a:lnSpc>
                <a:spcPct val="80000"/>
              </a:lnSpc>
            </a:pPr>
            <a:r>
              <a:rPr lang="en-US" altLang="en-US" sz="2000" smtClean="0"/>
              <a:t>Generate Dynamic content and good User Interface</a:t>
            </a:r>
          </a:p>
          <a:p>
            <a:pPr lvl="1" eaLnBrk="1" hangingPunct="1">
              <a:lnSpc>
                <a:spcPct val="80000"/>
              </a:lnSpc>
            </a:pPr>
            <a:r>
              <a:rPr lang="en-US" altLang="en-US" sz="2000" smtClean="0"/>
              <a:t>Server side execution</a:t>
            </a:r>
          </a:p>
          <a:p>
            <a:pPr eaLnBrk="1" hangingPunct="1">
              <a:lnSpc>
                <a:spcPct val="80000"/>
              </a:lnSpc>
            </a:pPr>
            <a:r>
              <a:rPr lang="en-US" altLang="en-US" sz="2400" smtClean="0"/>
              <a:t>JSP (Java Server Pages)</a:t>
            </a:r>
          </a:p>
          <a:p>
            <a:pPr lvl="1" eaLnBrk="1" hangingPunct="1">
              <a:lnSpc>
                <a:spcPct val="80000"/>
              </a:lnSpc>
            </a:pPr>
            <a:r>
              <a:rPr lang="en-US" altLang="en-US" sz="2000" smtClean="0"/>
              <a:t>Developed by Sun</a:t>
            </a:r>
          </a:p>
          <a:p>
            <a:pPr lvl="1" eaLnBrk="1" hangingPunct="1">
              <a:lnSpc>
                <a:spcPct val="80000"/>
              </a:lnSpc>
            </a:pPr>
            <a:r>
              <a:rPr lang="en-US" altLang="en-US" sz="2000" smtClean="0"/>
              <a:t>Uses Java</a:t>
            </a:r>
          </a:p>
          <a:p>
            <a:pPr lvl="1" eaLnBrk="1" hangingPunct="1">
              <a:lnSpc>
                <a:spcPct val="80000"/>
              </a:lnSpc>
            </a:pPr>
            <a:r>
              <a:rPr lang="en-US" altLang="en-US" sz="2000" smtClean="0"/>
              <a:t>Provide server-specific framework like Microsoft’s ASP</a:t>
            </a:r>
          </a:p>
          <a:p>
            <a:pPr eaLnBrk="1" hangingPunct="1">
              <a:lnSpc>
                <a:spcPct val="80000"/>
              </a:lnSpc>
            </a:pPr>
            <a:endParaRPr lang="en-US" altLang="en-US" sz="2000" smtClean="0"/>
          </a:p>
        </p:txBody>
      </p:sp>
      <p:sp>
        <p:nvSpPr>
          <p:cNvPr id="4" name="Slide Number Placeholder 3"/>
          <p:cNvSpPr>
            <a:spLocks noGrp="1"/>
          </p:cNvSpPr>
          <p:nvPr>
            <p:ph type="sldNum" sz="quarter" idx="12"/>
          </p:nvPr>
        </p:nvSpPr>
        <p:spPr/>
        <p:txBody>
          <a:bodyPr/>
          <a:lstStyle/>
          <a:p>
            <a:fld id="{13ABD382-F0A5-4293-B13F-B6F89B84FFAB}"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smtClean="0"/>
              <a:t>Different Scripting Languages</a:t>
            </a:r>
          </a:p>
        </p:txBody>
      </p:sp>
      <p:sp>
        <p:nvSpPr>
          <p:cNvPr id="10243" name="Rectangle 3"/>
          <p:cNvSpPr>
            <a:spLocks noGrp="1" noChangeArrowheads="1"/>
          </p:cNvSpPr>
          <p:nvPr>
            <p:ph type="body" idx="1"/>
          </p:nvPr>
        </p:nvSpPr>
        <p:spPr/>
        <p:txBody>
          <a:bodyPr/>
          <a:lstStyle/>
          <a:p>
            <a:pPr eaLnBrk="1" hangingPunct="1">
              <a:lnSpc>
                <a:spcPct val="90000"/>
              </a:lnSpc>
            </a:pPr>
            <a:r>
              <a:rPr lang="en-US" altLang="en-US" sz="2400" smtClean="0"/>
              <a:t>CGI (Common Gateway Interface)</a:t>
            </a:r>
          </a:p>
          <a:p>
            <a:pPr lvl="1" eaLnBrk="1" hangingPunct="1">
              <a:lnSpc>
                <a:spcPct val="90000"/>
              </a:lnSpc>
            </a:pPr>
            <a:r>
              <a:rPr lang="en-US" altLang="en-US" sz="2000" smtClean="0"/>
              <a:t>Server-side solution</a:t>
            </a:r>
          </a:p>
          <a:p>
            <a:pPr lvl="1" eaLnBrk="1" hangingPunct="1">
              <a:lnSpc>
                <a:spcPct val="90000"/>
              </a:lnSpc>
            </a:pPr>
            <a:r>
              <a:rPr lang="en-US" altLang="en-US" sz="2000" smtClean="0"/>
              <a:t>Needs to launch separate instance of application for each web request</a:t>
            </a:r>
          </a:p>
          <a:p>
            <a:pPr lvl="1" eaLnBrk="1" hangingPunct="1">
              <a:lnSpc>
                <a:spcPct val="90000"/>
              </a:lnSpc>
            </a:pPr>
            <a:r>
              <a:rPr lang="en-US" altLang="en-US" sz="2000" smtClean="0"/>
              <a:t>Allows direct interaction with users</a:t>
            </a:r>
          </a:p>
          <a:p>
            <a:pPr eaLnBrk="1" hangingPunct="1">
              <a:lnSpc>
                <a:spcPct val="90000"/>
              </a:lnSpc>
            </a:pPr>
            <a:r>
              <a:rPr lang="en-US" altLang="en-US" sz="2400" smtClean="0"/>
              <a:t>ASP.NET</a:t>
            </a:r>
          </a:p>
          <a:p>
            <a:pPr lvl="1" eaLnBrk="1" hangingPunct="1">
              <a:lnSpc>
                <a:spcPct val="90000"/>
              </a:lnSpc>
            </a:pPr>
            <a:r>
              <a:rPr lang="en-US" altLang="en-US" sz="2000" smtClean="0"/>
              <a:t>Server-side technology to create faster, reliable and dynamic web pages</a:t>
            </a:r>
          </a:p>
          <a:p>
            <a:pPr lvl="1" eaLnBrk="1" hangingPunct="1">
              <a:lnSpc>
                <a:spcPct val="90000"/>
              </a:lnSpc>
            </a:pPr>
            <a:r>
              <a:rPr lang="en-US" altLang="en-US" sz="2000" smtClean="0"/>
              <a:t>Supports .NET framework languages (C#, VB.NET, JScript.NET)</a:t>
            </a:r>
          </a:p>
          <a:p>
            <a:pPr lvl="1" eaLnBrk="1" hangingPunct="1">
              <a:lnSpc>
                <a:spcPct val="90000"/>
              </a:lnSpc>
            </a:pPr>
            <a:r>
              <a:rPr lang="en-US" altLang="en-US" sz="2000" smtClean="0"/>
              <a:t>Provides flexibility to designers and developers to work separately</a:t>
            </a:r>
          </a:p>
        </p:txBody>
      </p:sp>
      <p:sp>
        <p:nvSpPr>
          <p:cNvPr id="4" name="Slide Number Placeholder 3"/>
          <p:cNvSpPr>
            <a:spLocks noGrp="1"/>
          </p:cNvSpPr>
          <p:nvPr>
            <p:ph type="sldNum" sz="quarter" idx="12"/>
          </p:nvPr>
        </p:nvSpPr>
        <p:spPr/>
        <p:txBody>
          <a:bodyPr/>
          <a:lstStyle/>
          <a:p>
            <a:fld id="{13ABD382-F0A5-4293-B13F-B6F89B84FFA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a:t>
            </a:r>
            <a:endParaRPr lang="en-US" dirty="0"/>
          </a:p>
        </p:txBody>
      </p:sp>
      <p:sp>
        <p:nvSpPr>
          <p:cNvPr id="3" name="Content Placeholder 2"/>
          <p:cNvSpPr>
            <a:spLocks noGrp="1"/>
          </p:cNvSpPr>
          <p:nvPr>
            <p:ph idx="1"/>
          </p:nvPr>
        </p:nvSpPr>
        <p:spPr/>
        <p:txBody>
          <a:bodyPr/>
          <a:lstStyle/>
          <a:p>
            <a:r>
              <a:rPr lang="en-US" dirty="0" smtClean="0"/>
              <a:t>Evolution of WEB</a:t>
            </a:r>
          </a:p>
          <a:p>
            <a:r>
              <a:rPr lang="en-US" sz="2000" dirty="0" smtClean="0">
                <a:latin typeface="Times" panose="02020603050405020304" pitchFamily="18" charset="0"/>
              </a:rPr>
              <a:t>The World Wide Web is the key tool used by billions of people to distribute information, read and create it, and connect with others over the internet. The web has evolved considerably over time, and its contemporary uses are almost unrecognizable from its inception. The development of the web is often classified into three stages: Web 1.0, Web 2.0, and Web 3.0.</a:t>
            </a:r>
          </a:p>
          <a:p>
            <a:endParaRPr lang="en-IN" sz="2000" dirty="0" smtClean="0"/>
          </a:p>
          <a:p>
            <a:endParaRPr lang="en-US" dirty="0"/>
          </a:p>
        </p:txBody>
      </p:sp>
      <p:pic>
        <p:nvPicPr>
          <p:cNvPr id="4" name="Picture 2" descr="web1.0, web2.0 and web3.0">
            <a:extLst>
              <a:ext uri="{FF2B5EF4-FFF2-40B4-BE49-F238E27FC236}">
                <a16:creationId xmlns:a16="http://schemas.microsoft.com/office/drawing/2014/main" xmlns="" id="{ECB4831F-6E19-7635-1281-42319055B64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600" y="3657600"/>
            <a:ext cx="4876800" cy="212074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p:cNvSpPr>
            <a:spLocks noGrp="1"/>
          </p:cNvSpPr>
          <p:nvPr>
            <p:ph type="sldNum" sz="quarter" idx="12"/>
          </p:nvPr>
        </p:nvSpPr>
        <p:spPr/>
        <p:txBody>
          <a:bodyPr/>
          <a:lstStyle/>
          <a:p>
            <a:fld id="{13ABD382-F0A5-4293-B13F-B6F89B84FFA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smtClean="0"/>
              <a:t>Different Scripting Languages</a:t>
            </a:r>
          </a:p>
        </p:txBody>
      </p:sp>
      <p:sp>
        <p:nvSpPr>
          <p:cNvPr id="11267" name="Rectangle 3"/>
          <p:cNvSpPr>
            <a:spLocks noGrp="1" noChangeArrowheads="1"/>
          </p:cNvSpPr>
          <p:nvPr>
            <p:ph type="body" idx="1"/>
          </p:nvPr>
        </p:nvSpPr>
        <p:spPr/>
        <p:txBody>
          <a:bodyPr/>
          <a:lstStyle/>
          <a:p>
            <a:pPr eaLnBrk="1" hangingPunct="1">
              <a:lnSpc>
                <a:spcPct val="90000"/>
              </a:lnSpc>
            </a:pPr>
            <a:r>
              <a:rPr lang="en-US" altLang="en-US" sz="2400" smtClean="0"/>
              <a:t>VBScript</a:t>
            </a:r>
          </a:p>
          <a:p>
            <a:pPr lvl="1" eaLnBrk="1" hangingPunct="1">
              <a:lnSpc>
                <a:spcPct val="90000"/>
              </a:lnSpc>
            </a:pPr>
            <a:r>
              <a:rPr lang="en-US" altLang="en-US" sz="2000" smtClean="0"/>
              <a:t>Microsoft’s scripting language</a:t>
            </a:r>
          </a:p>
          <a:p>
            <a:pPr lvl="1" eaLnBrk="1" hangingPunct="1">
              <a:lnSpc>
                <a:spcPct val="90000"/>
              </a:lnSpc>
            </a:pPr>
            <a:r>
              <a:rPr lang="en-US" altLang="en-US" sz="2000" smtClean="0"/>
              <a:t>Client side Scripting language</a:t>
            </a:r>
          </a:p>
          <a:p>
            <a:pPr lvl="1" eaLnBrk="1" hangingPunct="1">
              <a:lnSpc>
                <a:spcPct val="90000"/>
              </a:lnSpc>
            </a:pPr>
            <a:r>
              <a:rPr lang="en-US" altLang="en-US" sz="2000" smtClean="0"/>
              <a:t>Very easy to learn</a:t>
            </a:r>
          </a:p>
          <a:p>
            <a:pPr lvl="1" eaLnBrk="1" hangingPunct="1">
              <a:lnSpc>
                <a:spcPct val="90000"/>
              </a:lnSpc>
            </a:pPr>
            <a:r>
              <a:rPr lang="en-US" altLang="en-US" sz="2000" smtClean="0"/>
              <a:t>Includes the functionality of Visual Basic</a:t>
            </a:r>
          </a:p>
          <a:p>
            <a:pPr eaLnBrk="1" hangingPunct="1">
              <a:lnSpc>
                <a:spcPct val="90000"/>
              </a:lnSpc>
            </a:pPr>
            <a:r>
              <a:rPr lang="en-US" altLang="en-US" sz="2400" smtClean="0"/>
              <a:t>JavaScript</a:t>
            </a:r>
          </a:p>
          <a:p>
            <a:pPr lvl="1" eaLnBrk="1" hangingPunct="1">
              <a:lnSpc>
                <a:spcPct val="90000"/>
              </a:lnSpc>
            </a:pPr>
            <a:r>
              <a:rPr lang="en-US" altLang="en-US" sz="2000" smtClean="0"/>
              <a:t>Client-side Scripting language</a:t>
            </a:r>
          </a:p>
          <a:p>
            <a:pPr lvl="1" eaLnBrk="1" hangingPunct="1">
              <a:lnSpc>
                <a:spcPct val="90000"/>
              </a:lnSpc>
            </a:pPr>
            <a:r>
              <a:rPr lang="en-US" altLang="en-US" sz="2000" smtClean="0"/>
              <a:t>Easy to use programming language</a:t>
            </a:r>
          </a:p>
          <a:p>
            <a:pPr lvl="1" eaLnBrk="1" hangingPunct="1">
              <a:lnSpc>
                <a:spcPct val="90000"/>
              </a:lnSpc>
            </a:pPr>
            <a:r>
              <a:rPr lang="en-US" altLang="en-US" sz="2000" smtClean="0"/>
              <a:t>Enhance dynamics and interactive features of a web page</a:t>
            </a:r>
          </a:p>
          <a:p>
            <a:pPr lvl="1" eaLnBrk="1" hangingPunct="1">
              <a:lnSpc>
                <a:spcPct val="90000"/>
              </a:lnSpc>
            </a:pPr>
            <a:r>
              <a:rPr lang="en-US" altLang="en-US" sz="2000" smtClean="0"/>
              <a:t>Allows to perform calculation, write interactive games, add special effects, customize graphic selections, create security passwords</a:t>
            </a:r>
          </a:p>
          <a:p>
            <a:pPr eaLnBrk="1" hangingPunct="1">
              <a:lnSpc>
                <a:spcPct val="90000"/>
              </a:lnSpc>
            </a:pPr>
            <a:endParaRPr lang="en-US" altLang="en-US" sz="2400" smtClean="0"/>
          </a:p>
        </p:txBody>
      </p:sp>
      <p:sp>
        <p:nvSpPr>
          <p:cNvPr id="4" name="Slide Number Placeholder 3"/>
          <p:cNvSpPr>
            <a:spLocks noGrp="1"/>
          </p:cNvSpPr>
          <p:nvPr>
            <p:ph type="sldNum" sz="quarter" idx="12"/>
          </p:nvPr>
        </p:nvSpPr>
        <p:spPr/>
        <p:txBody>
          <a:bodyPr/>
          <a:lstStyle/>
          <a:p>
            <a:fld id="{13ABD382-F0A5-4293-B13F-B6F89B84FFA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p:cNvPicPr>
            <a:picLocks noChangeAspect="1"/>
          </p:cNvPicPr>
          <p:nvPr/>
        </p:nvPicPr>
        <p:blipFill>
          <a:blip r:embed="rId2"/>
          <a:srcRect/>
          <a:stretch>
            <a:fillRect/>
          </a:stretch>
        </p:blipFill>
        <p:spPr bwMode="auto">
          <a:xfrm>
            <a:off x="381000" y="457200"/>
            <a:ext cx="8305800" cy="54864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13ABD382-F0A5-4293-B13F-B6F89B84FFA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p:cNvPicPr>
          <p:nvPr/>
        </p:nvPicPr>
        <p:blipFill>
          <a:blip r:embed="rId2"/>
          <a:srcRect/>
          <a:stretch>
            <a:fillRect/>
          </a:stretch>
        </p:blipFill>
        <p:spPr bwMode="auto">
          <a:xfrm>
            <a:off x="838200" y="609600"/>
            <a:ext cx="7696200" cy="504825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13ABD382-F0A5-4293-B13F-B6F89B84FFA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p:cNvPicPr>
          <p:nvPr/>
        </p:nvPicPr>
        <p:blipFill>
          <a:blip r:embed="rId2"/>
          <a:srcRect/>
          <a:stretch>
            <a:fillRect/>
          </a:stretch>
        </p:blipFill>
        <p:spPr bwMode="auto">
          <a:xfrm>
            <a:off x="685800" y="457200"/>
            <a:ext cx="8001000" cy="5334000"/>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13ABD382-F0A5-4293-B13F-B6F89B84FFA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endParaRPr lang="en-US" altLang="en-US" smtClean="0"/>
          </a:p>
        </p:txBody>
      </p:sp>
      <p:pic>
        <p:nvPicPr>
          <p:cNvPr id="15363" name="Picture 3"/>
          <p:cNvPicPr>
            <a:picLocks noChangeAspect="1"/>
          </p:cNvPicPr>
          <p:nvPr/>
        </p:nvPicPr>
        <p:blipFill>
          <a:blip r:embed="rId2"/>
          <a:srcRect/>
          <a:stretch>
            <a:fillRect/>
          </a:stretch>
        </p:blipFill>
        <p:spPr bwMode="auto">
          <a:xfrm>
            <a:off x="571500" y="400050"/>
            <a:ext cx="8001000" cy="60579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13ABD382-F0A5-4293-B13F-B6F89B84FFAB}"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endParaRPr lang="en-US" altLang="en-US" smtClean="0"/>
          </a:p>
        </p:txBody>
      </p:sp>
      <p:sp>
        <p:nvSpPr>
          <p:cNvPr id="16387" name="Content Placeholder 2"/>
          <p:cNvSpPr>
            <a:spLocks noGrp="1"/>
          </p:cNvSpPr>
          <p:nvPr>
            <p:ph idx="1"/>
          </p:nvPr>
        </p:nvSpPr>
        <p:spPr/>
        <p:txBody>
          <a:bodyPr/>
          <a:lstStyle/>
          <a:p>
            <a:pPr eaLnBrk="1" hangingPunct="1"/>
            <a:endParaRPr lang="en-US" altLang="en-US" smtClean="0"/>
          </a:p>
        </p:txBody>
      </p:sp>
      <p:pic>
        <p:nvPicPr>
          <p:cNvPr id="16388" name="Picture 3"/>
          <p:cNvPicPr>
            <a:picLocks noChangeAspect="1"/>
          </p:cNvPicPr>
          <p:nvPr/>
        </p:nvPicPr>
        <p:blipFill>
          <a:blip r:embed="rId2"/>
          <a:srcRect/>
          <a:stretch>
            <a:fillRect/>
          </a:stretch>
        </p:blipFill>
        <p:spPr bwMode="auto">
          <a:xfrm>
            <a:off x="533400" y="547688"/>
            <a:ext cx="8305800" cy="5929312"/>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13ABD382-F0A5-4293-B13F-B6F89B84FFA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0"/>
            <a:ext cx="8534400" cy="7232650"/>
          </a:xfrm>
          <a:prstGeom prst="rect">
            <a:avLst/>
          </a:prstGeom>
        </p:spPr>
        <p:txBody>
          <a:bodyPr>
            <a:spAutoFit/>
          </a:bodyPr>
          <a:lstStyle/>
          <a:p>
            <a:pPr eaLnBrk="1" hangingPunct="1">
              <a:defRPr/>
            </a:pPr>
            <a:r>
              <a:rPr lang="en-US" sz="2200" dirty="0">
                <a:latin typeface="+mj-lt"/>
              </a:rPr>
              <a:t>1. You enter </a:t>
            </a:r>
            <a:r>
              <a:rPr lang="en-US" sz="2200" i="1" dirty="0">
                <a:latin typeface="+mj-lt"/>
              </a:rPr>
              <a:t>http://server.com </a:t>
            </a:r>
            <a:r>
              <a:rPr lang="en-US" sz="2200" dirty="0">
                <a:latin typeface="+mj-lt"/>
              </a:rPr>
              <a:t>into your browser’s address bar.</a:t>
            </a:r>
          </a:p>
          <a:p>
            <a:pPr eaLnBrk="1" hangingPunct="1">
              <a:defRPr/>
            </a:pPr>
            <a:r>
              <a:rPr lang="en-US" sz="2200" dirty="0">
                <a:latin typeface="+mj-lt"/>
              </a:rPr>
              <a:t>2. Your browser looks up the IP address for </a:t>
            </a:r>
            <a:r>
              <a:rPr lang="en-US" sz="2200" i="1" dirty="0">
                <a:latin typeface="+mj-lt"/>
              </a:rPr>
              <a:t>server.com</a:t>
            </a:r>
            <a:r>
              <a:rPr lang="en-US" sz="2200" dirty="0">
                <a:latin typeface="+mj-lt"/>
              </a:rPr>
              <a:t>.</a:t>
            </a:r>
          </a:p>
          <a:p>
            <a:pPr eaLnBrk="1" hangingPunct="1">
              <a:defRPr/>
            </a:pPr>
            <a:r>
              <a:rPr lang="en-US" sz="2200" dirty="0">
                <a:latin typeface="+mj-lt"/>
              </a:rPr>
              <a:t>3. Your browser issues a request to that address for the web server’s home page.</a:t>
            </a:r>
          </a:p>
          <a:p>
            <a:pPr eaLnBrk="1" hangingPunct="1">
              <a:defRPr/>
            </a:pPr>
            <a:r>
              <a:rPr lang="en-US" sz="2200" dirty="0">
                <a:latin typeface="+mj-lt"/>
              </a:rPr>
              <a:t>4. The request crosses the Internet and arrives at the </a:t>
            </a:r>
            <a:r>
              <a:rPr lang="en-US" sz="2200" i="1" dirty="0">
                <a:latin typeface="+mj-lt"/>
              </a:rPr>
              <a:t>server.com </a:t>
            </a:r>
            <a:r>
              <a:rPr lang="en-US" sz="2200" dirty="0">
                <a:latin typeface="+mj-lt"/>
              </a:rPr>
              <a:t>web server.</a:t>
            </a:r>
          </a:p>
          <a:p>
            <a:pPr eaLnBrk="1" hangingPunct="1">
              <a:defRPr/>
            </a:pPr>
            <a:r>
              <a:rPr lang="en-US" sz="2200" dirty="0">
                <a:latin typeface="+mj-lt"/>
              </a:rPr>
              <a:t>5. The web server, having received the request, fetches the home page from its hard disk.</a:t>
            </a:r>
          </a:p>
          <a:p>
            <a:pPr eaLnBrk="1" hangingPunct="1">
              <a:defRPr/>
            </a:pPr>
            <a:r>
              <a:rPr lang="en-US" sz="2200" dirty="0">
                <a:latin typeface="+mj-lt"/>
              </a:rPr>
              <a:t>6. With the home page now in memory, the web server notices that it is a file incorporating PHP scripting and passes the page to the PHP interpreter.</a:t>
            </a:r>
          </a:p>
          <a:p>
            <a:pPr eaLnBrk="1" hangingPunct="1">
              <a:defRPr/>
            </a:pPr>
            <a:r>
              <a:rPr lang="en-US" sz="2200" dirty="0">
                <a:latin typeface="+mj-lt"/>
              </a:rPr>
              <a:t>7. The PHP interpreter executes the PHP code.</a:t>
            </a:r>
          </a:p>
          <a:p>
            <a:pPr eaLnBrk="1" hangingPunct="1">
              <a:defRPr/>
            </a:pPr>
            <a:r>
              <a:rPr lang="en-US" sz="2200" dirty="0">
                <a:latin typeface="+mj-lt"/>
              </a:rPr>
              <a:t>8. Some of the PHP contains MySQL statements, which the PHP interpreter now passes to the MySQL database engine.</a:t>
            </a:r>
          </a:p>
          <a:p>
            <a:pPr eaLnBrk="1" hangingPunct="1">
              <a:defRPr/>
            </a:pPr>
            <a:r>
              <a:rPr lang="en-US" sz="2200" dirty="0">
                <a:latin typeface="+mj-lt"/>
              </a:rPr>
              <a:t>9. The MySQL database returns the results of the statements to the PHP interpreter.</a:t>
            </a:r>
          </a:p>
          <a:p>
            <a:pPr eaLnBrk="1" hangingPunct="1">
              <a:defRPr/>
            </a:pPr>
            <a:r>
              <a:rPr lang="en-US" sz="2200" dirty="0">
                <a:latin typeface="+mj-lt"/>
              </a:rPr>
              <a:t>10. The PHP interpreter returns the results of the executed PHP code, along with the results from the MySQL database, to the web server.</a:t>
            </a:r>
          </a:p>
          <a:p>
            <a:pPr eaLnBrk="1" hangingPunct="1">
              <a:defRPr/>
            </a:pPr>
            <a:r>
              <a:rPr lang="en-US" sz="2200" dirty="0">
                <a:latin typeface="+mj-lt"/>
              </a:rPr>
              <a:t>11. The web server returns the page to the requesting client, which displays it.</a:t>
            </a:r>
          </a:p>
          <a:p>
            <a:pPr eaLnBrk="1" hangingPunct="1">
              <a:defRPr/>
            </a:pPr>
            <a:endParaRPr lang="en-US" dirty="0"/>
          </a:p>
        </p:txBody>
      </p:sp>
      <p:sp>
        <p:nvSpPr>
          <p:cNvPr id="3" name="Slide Number Placeholder 2"/>
          <p:cNvSpPr>
            <a:spLocks noGrp="1"/>
          </p:cNvSpPr>
          <p:nvPr>
            <p:ph type="sldNum" sz="quarter" idx="12"/>
          </p:nvPr>
        </p:nvSpPr>
        <p:spPr/>
        <p:txBody>
          <a:bodyPr/>
          <a:lstStyle/>
          <a:p>
            <a:fld id="{13ABD382-F0A5-4293-B13F-B6F89B84FFAB}" type="slidenum">
              <a:rPr lang="en-US" smtClean="0"/>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altLang="en-US" smtClean="0"/>
              <a:t>PHP</a:t>
            </a:r>
          </a:p>
        </p:txBody>
      </p:sp>
      <p:sp>
        <p:nvSpPr>
          <p:cNvPr id="18435" name="Content Placeholder 2"/>
          <p:cNvSpPr>
            <a:spLocks noGrp="1"/>
          </p:cNvSpPr>
          <p:nvPr>
            <p:ph idx="1"/>
          </p:nvPr>
        </p:nvSpPr>
        <p:spPr/>
        <p:txBody>
          <a:bodyPr/>
          <a:lstStyle/>
          <a:p>
            <a:pPr eaLnBrk="1" hangingPunct="1"/>
            <a:r>
              <a:rPr lang="en-GB" altLang="en-US" b="1" i="1" dirty="0" smtClean="0"/>
              <a:t>PHP is a server-side scripting language designed specifically for the Web. Within an HTML page, you can embed PHP code that will be executed each time the page is visited. </a:t>
            </a:r>
          </a:p>
          <a:p>
            <a:pPr eaLnBrk="1" hangingPunct="1"/>
            <a:r>
              <a:rPr lang="en-GB" altLang="en-US" b="1" i="1" dirty="0" smtClean="0"/>
              <a:t>Your PHP code is interpreted at the Web server and generates HTML or other output that the visitor will see” (“PHP and </a:t>
            </a:r>
            <a:r>
              <a:rPr lang="en-GB" altLang="en-US" b="1" i="1" dirty="0" err="1" smtClean="0"/>
              <a:t>MySQL</a:t>
            </a:r>
            <a:r>
              <a:rPr lang="en-GB" altLang="en-US" b="1" i="1" dirty="0" smtClean="0"/>
              <a:t> Web Development”, Luke Welling and Laura Thomson, SAMS)</a:t>
            </a:r>
          </a:p>
          <a:p>
            <a:pPr eaLnBrk="1" hangingPunct="1"/>
            <a:endParaRPr lang="en-US" altLang="en-US" dirty="0" smtClean="0"/>
          </a:p>
        </p:txBody>
      </p:sp>
      <p:sp>
        <p:nvSpPr>
          <p:cNvPr id="4" name="Slide Number Placeholder 3"/>
          <p:cNvSpPr>
            <a:spLocks noGrp="1"/>
          </p:cNvSpPr>
          <p:nvPr>
            <p:ph type="sldNum" sz="quarter" idx="12"/>
          </p:nvPr>
        </p:nvSpPr>
        <p:spPr/>
        <p:txBody>
          <a:bodyPr/>
          <a:lstStyle/>
          <a:p>
            <a:fld id="{13ABD382-F0A5-4293-B13F-B6F89B84FFAB}"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960438" y="688975"/>
            <a:ext cx="7231062" cy="863600"/>
          </a:xfrm>
        </p:spPr>
        <p:txBody>
          <a:bodyPr/>
          <a:lstStyle/>
          <a:p>
            <a:pPr eaLnBrk="1" hangingPunct="1">
              <a:tabLst>
                <a:tab pos="0" algn="l"/>
                <a:tab pos="421128" algn="l"/>
                <a:tab pos="843750" algn="l"/>
                <a:tab pos="1266370" algn="l"/>
                <a:tab pos="1688992" algn="l"/>
                <a:tab pos="2111613" algn="l"/>
                <a:tab pos="2534235" algn="l"/>
                <a:tab pos="2956855" algn="l"/>
                <a:tab pos="3379477" algn="l"/>
                <a:tab pos="3802098" algn="l"/>
                <a:tab pos="4224719" algn="l"/>
                <a:tab pos="4647340" algn="l"/>
                <a:tab pos="5069962" algn="l"/>
                <a:tab pos="5492583" algn="l"/>
                <a:tab pos="5915204" algn="l"/>
                <a:tab pos="6337825" algn="l"/>
                <a:tab pos="6760447" algn="l"/>
                <a:tab pos="7183068" algn="l"/>
                <a:tab pos="7605689" algn="l"/>
                <a:tab pos="8028310" algn="l"/>
                <a:tab pos="8450932" algn="l"/>
              </a:tabLst>
              <a:defRPr/>
            </a:pPr>
            <a:r>
              <a:rPr lang="en-GB" altLang="en-US" sz="3198" b="1" smtClean="0"/>
              <a:t>How PHP generates </a:t>
            </a:r>
            <a:br>
              <a:rPr lang="en-GB" altLang="en-US" sz="3198" b="1" smtClean="0"/>
            </a:br>
            <a:r>
              <a:rPr lang="en-GB" altLang="en-US" sz="3198" b="1" smtClean="0"/>
              <a:t>HTML/JS Web pages</a:t>
            </a:r>
          </a:p>
        </p:txBody>
      </p:sp>
      <p:sp>
        <p:nvSpPr>
          <p:cNvPr id="8194" name="Text Box 2"/>
          <p:cNvSpPr txBox="1">
            <a:spLocks noChangeArrowheads="1"/>
          </p:cNvSpPr>
          <p:nvPr/>
        </p:nvSpPr>
        <p:spPr bwMode="auto">
          <a:xfrm>
            <a:off x="935038" y="4197350"/>
            <a:ext cx="7361237" cy="2016125"/>
          </a:xfrm>
          <a:prstGeom prst="rect">
            <a:avLst/>
          </a:prstGeom>
          <a:noFill/>
          <a:ln>
            <a:noFill/>
          </a:ln>
          <a:extLst/>
        </p:spPr>
        <p:txBody>
          <a:bodyPr lIns="0" tIns="0" rIns="0" bIns="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eaLnBrk="1">
              <a:lnSpc>
                <a:spcPts val="1693"/>
              </a:lnSpc>
              <a:buClr>
                <a:srgbClr val="000000"/>
              </a:buClr>
              <a:defRPr/>
            </a:pPr>
            <a:r>
              <a:rPr lang="en-GB" altLang="en-US" sz="1693" smtClean="0">
                <a:solidFill>
                  <a:srgbClr val="000000"/>
                </a:solidFill>
                <a:latin typeface="Verdana" panose="020B0604030504040204" pitchFamily="34" charset="0"/>
              </a:rPr>
              <a:t>1: Client from browser send HTTP request (with POST/GET variables)</a:t>
            </a:r>
          </a:p>
          <a:p>
            <a:pPr eaLnBrk="1">
              <a:lnSpc>
                <a:spcPct val="101000"/>
              </a:lnSpc>
              <a:buClr>
                <a:srgbClr val="000000"/>
              </a:buClr>
              <a:buFont typeface="StarSymbol" charset="0"/>
              <a:buNone/>
              <a:defRPr/>
            </a:pPr>
            <a:r>
              <a:rPr lang="en-GB" altLang="en-US" sz="1693" smtClean="0">
                <a:solidFill>
                  <a:srgbClr val="000000"/>
                </a:solidFill>
                <a:latin typeface="Verdana" panose="020B0604030504040204" pitchFamily="34" charset="0"/>
              </a:rPr>
              <a:t>2: Apache recognizes that a PHP script is requested and sends the request to PHP module</a:t>
            </a:r>
          </a:p>
          <a:p>
            <a:pPr eaLnBrk="1">
              <a:lnSpc>
                <a:spcPct val="101000"/>
              </a:lnSpc>
              <a:buClr>
                <a:srgbClr val="000000"/>
              </a:buClr>
              <a:buFont typeface="StarSymbol" charset="0"/>
              <a:buNone/>
              <a:defRPr/>
            </a:pPr>
            <a:r>
              <a:rPr lang="en-GB" altLang="en-US" sz="1693" smtClean="0">
                <a:solidFill>
                  <a:srgbClr val="000000"/>
                </a:solidFill>
                <a:latin typeface="Verdana" panose="020B0604030504040204" pitchFamily="34" charset="0"/>
              </a:rPr>
              <a:t>3: PHP interpreter executes PHP script, collects script output and sends it back</a:t>
            </a:r>
          </a:p>
          <a:p>
            <a:pPr eaLnBrk="1">
              <a:lnSpc>
                <a:spcPct val="101000"/>
              </a:lnSpc>
              <a:buClr>
                <a:srgbClr val="000000"/>
              </a:buClr>
              <a:buFont typeface="StarSymbol" charset="0"/>
              <a:buNone/>
              <a:defRPr/>
            </a:pPr>
            <a:r>
              <a:rPr lang="en-GB" altLang="en-US" sz="1693" smtClean="0">
                <a:solidFill>
                  <a:srgbClr val="000000"/>
                </a:solidFill>
                <a:latin typeface="Verdana" panose="020B0604030504040204" pitchFamily="34" charset="0"/>
              </a:rPr>
              <a:t>4: Apache replies to client using the PHP script output as HTML output </a:t>
            </a:r>
          </a:p>
        </p:txBody>
      </p:sp>
      <p:grpSp>
        <p:nvGrpSpPr>
          <p:cNvPr id="2" name="Group 3"/>
          <p:cNvGrpSpPr>
            <a:grpSpLocks/>
          </p:cNvGrpSpPr>
          <p:nvPr/>
        </p:nvGrpSpPr>
        <p:grpSpPr bwMode="auto">
          <a:xfrm>
            <a:off x="1290638" y="1671638"/>
            <a:ext cx="6243637" cy="2397125"/>
            <a:chOff x="890" y="714"/>
            <a:chExt cx="4181" cy="1605"/>
          </a:xfrm>
        </p:grpSpPr>
        <p:sp>
          <p:nvSpPr>
            <p:cNvPr id="8196" name="AutoShape 4"/>
            <p:cNvSpPr>
              <a:spLocks noChangeArrowheads="1"/>
            </p:cNvSpPr>
            <p:nvPr/>
          </p:nvSpPr>
          <p:spPr bwMode="auto">
            <a:xfrm>
              <a:off x="890" y="714"/>
              <a:ext cx="4181" cy="1605"/>
            </a:xfrm>
            <a:prstGeom prst="roundRect">
              <a:avLst>
                <a:gd name="adj" fmla="val 60"/>
              </a:avLst>
            </a:prstGeom>
            <a:solidFill>
              <a:srgbClr val="808080">
                <a:alpha val="50000"/>
              </a:srgbClr>
            </a:solidFill>
            <a:ln w="9360">
              <a:solidFill>
                <a:srgbClr val="000000"/>
              </a:solidFill>
              <a:prstDash val="sysDot"/>
              <a:round/>
              <a:headEnd/>
              <a:tailEnd/>
            </a:ln>
          </p:spPr>
          <p:txBody>
            <a:bodyPr wrap="none" anchor="ctr"/>
            <a:lstStyle/>
            <a:p>
              <a:pPr>
                <a:defRPr/>
              </a:pPr>
              <a:endParaRPr lang="en-US" sz="2258">
                <a:solidFill>
                  <a:srgbClr val="000000"/>
                </a:solidFill>
              </a:endParaRPr>
            </a:p>
          </p:txBody>
        </p:sp>
        <p:grpSp>
          <p:nvGrpSpPr>
            <p:cNvPr id="3" name="Group 5"/>
            <p:cNvGrpSpPr>
              <a:grpSpLocks/>
            </p:cNvGrpSpPr>
            <p:nvPr/>
          </p:nvGrpSpPr>
          <p:grpSpPr bwMode="auto">
            <a:xfrm>
              <a:off x="1541" y="793"/>
              <a:ext cx="2998" cy="1436"/>
              <a:chOff x="1541" y="793"/>
              <a:chExt cx="2998" cy="1436"/>
            </a:xfrm>
          </p:grpSpPr>
          <p:sp>
            <p:nvSpPr>
              <p:cNvPr id="8198" name="Line 6"/>
              <p:cNvSpPr>
                <a:spLocks noChangeShapeType="1"/>
              </p:cNvSpPr>
              <p:nvPr/>
            </p:nvSpPr>
            <p:spPr bwMode="auto">
              <a:xfrm>
                <a:off x="1786" y="1230"/>
                <a:ext cx="339" cy="540"/>
              </a:xfrm>
              <a:prstGeom prst="line">
                <a:avLst/>
              </a:prstGeom>
              <a:noFill/>
              <a:ln w="9360">
                <a:solidFill>
                  <a:srgbClr val="000000"/>
                </a:solidFill>
                <a:prstDash val="sysDot"/>
                <a:round/>
                <a:headEnd/>
                <a:tailEnd type="triangle" w="lg" len="lg"/>
              </a:ln>
              <a:extLst/>
            </p:spPr>
            <p:txBody>
              <a:bodyPr/>
              <a:lstStyle/>
              <a:p>
                <a:pPr>
                  <a:defRPr/>
                </a:pPr>
                <a:endParaRPr lang="en-US" sz="2258">
                  <a:solidFill>
                    <a:srgbClr val="000000"/>
                  </a:solidFill>
                </a:endParaRPr>
              </a:p>
            </p:txBody>
          </p:sp>
          <p:grpSp>
            <p:nvGrpSpPr>
              <p:cNvPr id="4" name="Group 7"/>
              <p:cNvGrpSpPr>
                <a:grpSpLocks/>
              </p:cNvGrpSpPr>
              <p:nvPr/>
            </p:nvGrpSpPr>
            <p:grpSpPr bwMode="auto">
              <a:xfrm>
                <a:off x="1541" y="793"/>
                <a:ext cx="2998" cy="1436"/>
                <a:chOff x="1541" y="793"/>
                <a:chExt cx="2998" cy="1436"/>
              </a:xfrm>
            </p:grpSpPr>
            <p:sp>
              <p:nvSpPr>
                <p:cNvPr id="8200" name="Text Box 8"/>
                <p:cNvSpPr txBox="1">
                  <a:spLocks noChangeArrowheads="1"/>
                </p:cNvSpPr>
                <p:nvPr/>
              </p:nvSpPr>
              <p:spPr bwMode="auto">
                <a:xfrm>
                  <a:off x="3319" y="1994"/>
                  <a:ext cx="94" cy="235"/>
                </a:xfrm>
                <a:prstGeom prst="rect">
                  <a:avLst/>
                </a:prstGeom>
                <a:noFill/>
                <a:ln>
                  <a:noFill/>
                </a:ln>
                <a:extLst/>
              </p:spPr>
              <p:txBody>
                <a:bodyPr lIns="0" tIns="0" rIns="0" bIns="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eaLnBrk="1">
                    <a:lnSpc>
                      <a:spcPct val="101000"/>
                    </a:lnSpc>
                    <a:buClr>
                      <a:srgbClr val="000000"/>
                    </a:buClr>
                    <a:buSzPct val="45000"/>
                    <a:buFont typeface="StarSymbol" charset="0"/>
                    <a:buNone/>
                    <a:defRPr/>
                  </a:pPr>
                  <a:r>
                    <a:rPr lang="en-GB" altLang="en-US" sz="2258" smtClean="0">
                      <a:solidFill>
                        <a:srgbClr val="000000"/>
                      </a:solidFill>
                      <a:latin typeface="Verdana" panose="020B0604030504040204" pitchFamily="34" charset="0"/>
                    </a:rPr>
                    <a:t>2</a:t>
                  </a:r>
                </a:p>
              </p:txBody>
            </p:sp>
            <p:grpSp>
              <p:nvGrpSpPr>
                <p:cNvPr id="5" name="Group 9"/>
                <p:cNvGrpSpPr>
                  <a:grpSpLocks/>
                </p:cNvGrpSpPr>
                <p:nvPr/>
              </p:nvGrpSpPr>
              <p:grpSpPr bwMode="auto">
                <a:xfrm>
                  <a:off x="1541" y="793"/>
                  <a:ext cx="783" cy="432"/>
                  <a:chOff x="1541" y="793"/>
                  <a:chExt cx="783" cy="432"/>
                </a:xfrm>
              </p:grpSpPr>
              <p:sp>
                <p:nvSpPr>
                  <p:cNvPr id="8202" name="AutoShape 10"/>
                  <p:cNvSpPr>
                    <a:spLocks noChangeArrowheads="1"/>
                  </p:cNvSpPr>
                  <p:nvPr/>
                </p:nvSpPr>
                <p:spPr bwMode="auto">
                  <a:xfrm>
                    <a:off x="1541" y="793"/>
                    <a:ext cx="783" cy="432"/>
                  </a:xfrm>
                  <a:prstGeom prst="roundRect">
                    <a:avLst>
                      <a:gd name="adj" fmla="val 231"/>
                    </a:avLst>
                  </a:prstGeom>
                  <a:noFill/>
                  <a:ln w="9360">
                    <a:solidFill>
                      <a:srgbClr val="000000"/>
                    </a:solidFill>
                    <a:round/>
                    <a:headEnd/>
                    <a:tailEnd/>
                  </a:ln>
                  <a:extLst/>
                </p:spPr>
                <p:txBody>
                  <a:bodyPr wrap="none" anchor="ctr"/>
                  <a:lstStyle/>
                  <a:p>
                    <a:pPr>
                      <a:defRPr/>
                    </a:pPr>
                    <a:endParaRPr lang="en-US" sz="2258">
                      <a:solidFill>
                        <a:srgbClr val="000000"/>
                      </a:solidFill>
                    </a:endParaRPr>
                  </a:p>
                </p:txBody>
              </p:sp>
              <p:sp>
                <p:nvSpPr>
                  <p:cNvPr id="8203" name="Text Box 11"/>
                  <p:cNvSpPr txBox="1">
                    <a:spLocks noChangeArrowheads="1"/>
                  </p:cNvSpPr>
                  <p:nvPr/>
                </p:nvSpPr>
                <p:spPr bwMode="auto">
                  <a:xfrm>
                    <a:off x="1541" y="864"/>
                    <a:ext cx="783" cy="286"/>
                  </a:xfrm>
                  <a:prstGeom prst="rect">
                    <a:avLst/>
                  </a:prstGeom>
                  <a:noFill/>
                  <a:ln>
                    <a:noFill/>
                  </a:ln>
                  <a:extLst/>
                </p:spPr>
                <p:txBody>
                  <a:bodyPr lIns="0" tIns="0" rIns="0" bIns="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algn="ctr" eaLnBrk="1">
                      <a:lnSpc>
                        <a:spcPts val="1693"/>
                      </a:lnSpc>
                      <a:buClr>
                        <a:srgbClr val="000000"/>
                      </a:buClr>
                      <a:defRPr/>
                    </a:pPr>
                    <a:r>
                      <a:rPr lang="en-GB" altLang="en-US" sz="1693" b="1" smtClean="0">
                        <a:solidFill>
                          <a:srgbClr val="000000"/>
                        </a:solidFill>
                        <a:latin typeface="Verdana" panose="020B0604030504040204" pitchFamily="34" charset="0"/>
                      </a:rPr>
                      <a:t>Client Browser</a:t>
                    </a:r>
                  </a:p>
                </p:txBody>
              </p:sp>
            </p:grpSp>
            <p:sp>
              <p:nvSpPr>
                <p:cNvPr id="8204" name="Text Box 12"/>
                <p:cNvSpPr txBox="1">
                  <a:spLocks noChangeArrowheads="1"/>
                </p:cNvSpPr>
                <p:nvPr/>
              </p:nvSpPr>
              <p:spPr bwMode="auto">
                <a:xfrm>
                  <a:off x="1837" y="1440"/>
                  <a:ext cx="118" cy="235"/>
                </a:xfrm>
                <a:prstGeom prst="rect">
                  <a:avLst/>
                </a:prstGeom>
                <a:noFill/>
                <a:ln>
                  <a:noFill/>
                </a:ln>
                <a:extLst/>
              </p:spPr>
              <p:txBody>
                <a:bodyPr lIns="0" tIns="0" rIns="0" bIns="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eaLnBrk="1">
                    <a:lnSpc>
                      <a:spcPct val="101000"/>
                    </a:lnSpc>
                    <a:buClr>
                      <a:srgbClr val="000000"/>
                    </a:buClr>
                    <a:buSzPct val="45000"/>
                    <a:buFont typeface="StarSymbol" charset="0"/>
                    <a:buNone/>
                    <a:defRPr/>
                  </a:pPr>
                  <a:r>
                    <a:rPr lang="en-GB" altLang="en-US" sz="2258" smtClean="0">
                      <a:solidFill>
                        <a:srgbClr val="000000"/>
                      </a:solidFill>
                      <a:latin typeface="Verdana" panose="020B0604030504040204" pitchFamily="34" charset="0"/>
                    </a:rPr>
                    <a:t>1</a:t>
                  </a:r>
                </a:p>
              </p:txBody>
            </p:sp>
            <p:grpSp>
              <p:nvGrpSpPr>
                <p:cNvPr id="6" name="Group 13"/>
                <p:cNvGrpSpPr>
                  <a:grpSpLocks/>
                </p:cNvGrpSpPr>
                <p:nvPr/>
              </p:nvGrpSpPr>
              <p:grpSpPr bwMode="auto">
                <a:xfrm>
                  <a:off x="3756" y="1434"/>
                  <a:ext cx="783" cy="456"/>
                  <a:chOff x="3756" y="1434"/>
                  <a:chExt cx="783" cy="456"/>
                </a:xfrm>
              </p:grpSpPr>
              <p:sp>
                <p:nvSpPr>
                  <p:cNvPr id="8206" name="AutoShape 14"/>
                  <p:cNvSpPr>
                    <a:spLocks noChangeArrowheads="1"/>
                  </p:cNvSpPr>
                  <p:nvPr/>
                </p:nvSpPr>
                <p:spPr bwMode="auto">
                  <a:xfrm>
                    <a:off x="3756" y="1434"/>
                    <a:ext cx="783" cy="456"/>
                  </a:xfrm>
                  <a:prstGeom prst="roundRect">
                    <a:avLst>
                      <a:gd name="adj" fmla="val 218"/>
                    </a:avLst>
                  </a:prstGeom>
                  <a:noFill/>
                  <a:ln w="9360">
                    <a:solidFill>
                      <a:srgbClr val="000000"/>
                    </a:solidFill>
                    <a:round/>
                    <a:headEnd/>
                    <a:tailEnd/>
                  </a:ln>
                  <a:extLst/>
                </p:spPr>
                <p:txBody>
                  <a:bodyPr wrap="none" anchor="ctr"/>
                  <a:lstStyle/>
                  <a:p>
                    <a:pPr>
                      <a:defRPr/>
                    </a:pPr>
                    <a:endParaRPr lang="en-US" sz="2258">
                      <a:solidFill>
                        <a:srgbClr val="000000"/>
                      </a:solidFill>
                    </a:endParaRPr>
                  </a:p>
                </p:txBody>
              </p:sp>
              <p:sp>
                <p:nvSpPr>
                  <p:cNvPr id="8207" name="Text Box 15"/>
                  <p:cNvSpPr txBox="1">
                    <a:spLocks noChangeArrowheads="1"/>
                  </p:cNvSpPr>
                  <p:nvPr/>
                </p:nvSpPr>
                <p:spPr bwMode="auto">
                  <a:xfrm>
                    <a:off x="3756" y="1517"/>
                    <a:ext cx="783" cy="292"/>
                  </a:xfrm>
                  <a:prstGeom prst="rect">
                    <a:avLst/>
                  </a:prstGeom>
                  <a:noFill/>
                  <a:ln>
                    <a:noFill/>
                  </a:ln>
                  <a:extLst/>
                </p:spPr>
                <p:txBody>
                  <a:bodyPr lIns="0" tIns="0" rIns="0" bIns="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algn="ctr" eaLnBrk="1">
                      <a:lnSpc>
                        <a:spcPts val="1693"/>
                      </a:lnSpc>
                      <a:buClr>
                        <a:srgbClr val="000000"/>
                      </a:buClr>
                      <a:defRPr/>
                    </a:pPr>
                    <a:r>
                      <a:rPr lang="en-GB" altLang="en-US" sz="1693" b="1" smtClean="0">
                        <a:solidFill>
                          <a:srgbClr val="000000"/>
                        </a:solidFill>
                        <a:latin typeface="Verdana" panose="020B0604030504040204" pitchFamily="34" charset="0"/>
                      </a:rPr>
                      <a:t>PHP module</a:t>
                    </a:r>
                  </a:p>
                </p:txBody>
              </p:sp>
            </p:grpSp>
            <p:sp>
              <p:nvSpPr>
                <p:cNvPr id="8208" name="Text Box 16"/>
                <p:cNvSpPr txBox="1">
                  <a:spLocks noChangeArrowheads="1"/>
                </p:cNvSpPr>
                <p:nvPr/>
              </p:nvSpPr>
              <p:spPr bwMode="auto">
                <a:xfrm>
                  <a:off x="3157" y="1519"/>
                  <a:ext cx="120" cy="235"/>
                </a:xfrm>
                <a:prstGeom prst="rect">
                  <a:avLst/>
                </a:prstGeom>
                <a:noFill/>
                <a:ln>
                  <a:noFill/>
                </a:ln>
                <a:extLst/>
              </p:spPr>
              <p:txBody>
                <a:bodyPr wrap="none" lIns="0" tIns="0" rIns="0" bIns="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eaLnBrk="1">
                    <a:lnSpc>
                      <a:spcPct val="101000"/>
                    </a:lnSpc>
                    <a:buClr>
                      <a:srgbClr val="000000"/>
                    </a:buClr>
                    <a:buSzPct val="45000"/>
                    <a:buFont typeface="StarSymbol" charset="0"/>
                    <a:buNone/>
                    <a:defRPr/>
                  </a:pPr>
                  <a:r>
                    <a:rPr lang="en-GB" altLang="en-US" sz="2258" smtClean="0">
                      <a:solidFill>
                        <a:srgbClr val="000000"/>
                      </a:solidFill>
                      <a:latin typeface="Verdana" panose="020B0604030504040204" pitchFamily="34" charset="0"/>
                    </a:rPr>
                    <a:t>3</a:t>
                  </a:r>
                </a:p>
              </p:txBody>
            </p:sp>
            <p:sp>
              <p:nvSpPr>
                <p:cNvPr id="8209" name="Text Box 17"/>
                <p:cNvSpPr txBox="1">
                  <a:spLocks noChangeArrowheads="1"/>
                </p:cNvSpPr>
                <p:nvPr/>
              </p:nvSpPr>
              <p:spPr bwMode="auto">
                <a:xfrm>
                  <a:off x="2265" y="1367"/>
                  <a:ext cx="123" cy="235"/>
                </a:xfrm>
                <a:prstGeom prst="rect">
                  <a:avLst/>
                </a:prstGeom>
                <a:noFill/>
                <a:ln>
                  <a:noFill/>
                </a:ln>
                <a:extLst/>
              </p:spPr>
              <p:txBody>
                <a:bodyPr wrap="none" lIns="0" tIns="0" rIns="0" bIns="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eaLnBrk="1">
                    <a:lnSpc>
                      <a:spcPct val="101000"/>
                    </a:lnSpc>
                    <a:buClr>
                      <a:srgbClr val="000000"/>
                    </a:buClr>
                    <a:buSzPct val="45000"/>
                    <a:buFont typeface="StarSymbol" charset="0"/>
                    <a:buNone/>
                    <a:defRPr/>
                  </a:pPr>
                  <a:r>
                    <a:rPr lang="en-GB" altLang="en-US" sz="2258" smtClean="0">
                      <a:solidFill>
                        <a:srgbClr val="000000"/>
                      </a:solidFill>
                      <a:latin typeface="Verdana" panose="020B0604030504040204" pitchFamily="34" charset="0"/>
                    </a:rPr>
                    <a:t>4</a:t>
                  </a:r>
                </a:p>
              </p:txBody>
            </p:sp>
            <p:sp>
              <p:nvSpPr>
                <p:cNvPr id="8210" name="Line 18"/>
                <p:cNvSpPr>
                  <a:spLocks noChangeShapeType="1"/>
                </p:cNvSpPr>
                <p:nvPr/>
              </p:nvSpPr>
              <p:spPr bwMode="auto">
                <a:xfrm flipH="1" flipV="1">
                  <a:off x="2039" y="1223"/>
                  <a:ext cx="330" cy="541"/>
                </a:xfrm>
                <a:prstGeom prst="line">
                  <a:avLst/>
                </a:prstGeom>
                <a:noFill/>
                <a:ln w="9360">
                  <a:solidFill>
                    <a:srgbClr val="000000"/>
                  </a:solidFill>
                  <a:prstDash val="sysDot"/>
                  <a:round/>
                  <a:headEnd/>
                  <a:tailEnd type="triangle" w="lg" len="lg"/>
                </a:ln>
                <a:extLst/>
              </p:spPr>
              <p:txBody>
                <a:bodyPr/>
                <a:lstStyle/>
                <a:p>
                  <a:pPr>
                    <a:defRPr/>
                  </a:pPr>
                  <a:endParaRPr lang="en-US" sz="2258">
                    <a:solidFill>
                      <a:srgbClr val="000000"/>
                    </a:solidFill>
                  </a:endParaRPr>
                </a:p>
              </p:txBody>
            </p:sp>
            <p:sp>
              <p:nvSpPr>
                <p:cNvPr id="8211" name="Line 19"/>
                <p:cNvSpPr>
                  <a:spLocks noChangeShapeType="1"/>
                </p:cNvSpPr>
                <p:nvPr/>
              </p:nvSpPr>
              <p:spPr bwMode="auto">
                <a:xfrm flipV="1">
                  <a:off x="2804" y="1730"/>
                  <a:ext cx="948" cy="407"/>
                </a:xfrm>
                <a:prstGeom prst="line">
                  <a:avLst/>
                </a:prstGeom>
                <a:noFill/>
                <a:ln w="9360">
                  <a:solidFill>
                    <a:srgbClr val="000000"/>
                  </a:solidFill>
                  <a:prstDash val="sysDot"/>
                  <a:round/>
                  <a:headEnd/>
                  <a:tailEnd type="triangle" w="lg" len="lg"/>
                </a:ln>
                <a:extLst/>
              </p:spPr>
              <p:txBody>
                <a:bodyPr/>
                <a:lstStyle/>
                <a:p>
                  <a:pPr>
                    <a:defRPr/>
                  </a:pPr>
                  <a:endParaRPr lang="en-US" sz="2258">
                    <a:solidFill>
                      <a:srgbClr val="000000"/>
                    </a:solidFill>
                  </a:endParaRPr>
                </a:p>
              </p:txBody>
            </p:sp>
            <p:sp>
              <p:nvSpPr>
                <p:cNvPr id="8212" name="Line 20"/>
                <p:cNvSpPr>
                  <a:spLocks noChangeShapeType="1"/>
                </p:cNvSpPr>
                <p:nvPr/>
              </p:nvSpPr>
              <p:spPr bwMode="auto">
                <a:xfrm flipH="1">
                  <a:off x="2807" y="1525"/>
                  <a:ext cx="963" cy="350"/>
                </a:xfrm>
                <a:prstGeom prst="line">
                  <a:avLst/>
                </a:prstGeom>
                <a:noFill/>
                <a:ln w="9360">
                  <a:solidFill>
                    <a:srgbClr val="000000"/>
                  </a:solidFill>
                  <a:prstDash val="sysDot"/>
                  <a:round/>
                  <a:headEnd/>
                  <a:tailEnd type="triangle" w="lg" len="lg"/>
                </a:ln>
                <a:extLst/>
              </p:spPr>
              <p:txBody>
                <a:bodyPr/>
                <a:lstStyle/>
                <a:p>
                  <a:pPr>
                    <a:defRPr/>
                  </a:pPr>
                  <a:endParaRPr lang="en-US" sz="2258">
                    <a:solidFill>
                      <a:srgbClr val="000000"/>
                    </a:solidFill>
                  </a:endParaRPr>
                </a:p>
              </p:txBody>
            </p:sp>
            <p:grpSp>
              <p:nvGrpSpPr>
                <p:cNvPr id="7" name="Group 21"/>
                <p:cNvGrpSpPr>
                  <a:grpSpLocks/>
                </p:cNvGrpSpPr>
                <p:nvPr/>
              </p:nvGrpSpPr>
              <p:grpSpPr bwMode="auto">
                <a:xfrm>
                  <a:off x="2014" y="1774"/>
                  <a:ext cx="783" cy="432"/>
                  <a:chOff x="2014" y="1774"/>
                  <a:chExt cx="783" cy="432"/>
                </a:xfrm>
              </p:grpSpPr>
              <p:sp>
                <p:nvSpPr>
                  <p:cNvPr id="8214" name="AutoShape 22"/>
                  <p:cNvSpPr>
                    <a:spLocks noChangeArrowheads="1"/>
                  </p:cNvSpPr>
                  <p:nvPr/>
                </p:nvSpPr>
                <p:spPr bwMode="auto">
                  <a:xfrm>
                    <a:off x="2014" y="1774"/>
                    <a:ext cx="783" cy="432"/>
                  </a:xfrm>
                  <a:prstGeom prst="roundRect">
                    <a:avLst>
                      <a:gd name="adj" fmla="val 231"/>
                    </a:avLst>
                  </a:prstGeom>
                  <a:noFill/>
                  <a:ln w="9360">
                    <a:solidFill>
                      <a:srgbClr val="000000"/>
                    </a:solidFill>
                    <a:round/>
                    <a:headEnd/>
                    <a:tailEnd/>
                  </a:ln>
                  <a:extLst/>
                </p:spPr>
                <p:txBody>
                  <a:bodyPr wrap="none" anchor="ctr"/>
                  <a:lstStyle/>
                  <a:p>
                    <a:pPr>
                      <a:defRPr/>
                    </a:pPr>
                    <a:endParaRPr lang="en-US" sz="2258">
                      <a:solidFill>
                        <a:srgbClr val="000000"/>
                      </a:solidFill>
                    </a:endParaRPr>
                  </a:p>
                </p:txBody>
              </p:sp>
              <p:sp>
                <p:nvSpPr>
                  <p:cNvPr id="8215" name="Text Box 23"/>
                  <p:cNvSpPr txBox="1">
                    <a:spLocks noChangeArrowheads="1"/>
                  </p:cNvSpPr>
                  <p:nvPr/>
                </p:nvSpPr>
                <p:spPr bwMode="auto">
                  <a:xfrm>
                    <a:off x="2014" y="1915"/>
                    <a:ext cx="783" cy="148"/>
                  </a:xfrm>
                  <a:prstGeom prst="rect">
                    <a:avLst/>
                  </a:prstGeom>
                  <a:noFill/>
                  <a:ln>
                    <a:noFill/>
                  </a:ln>
                  <a:extLst/>
                </p:spPr>
                <p:txBody>
                  <a:bodyPr lIns="0" tIns="0" rIns="0" bIns="0" anchor="ctr">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5pPr>
                    <a:lvl6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6pPr>
                    <a:lvl7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7pPr>
                    <a:lvl8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8pPr>
                    <a:lvl9pPr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imes New Roman" panose="02020603050405020304" pitchFamily="18" charset="0"/>
                      </a:defRPr>
                    </a:lvl9pPr>
                  </a:lstStyle>
                  <a:p>
                    <a:pPr algn="ctr" eaLnBrk="1">
                      <a:lnSpc>
                        <a:spcPts val="1693"/>
                      </a:lnSpc>
                      <a:buClr>
                        <a:srgbClr val="000000"/>
                      </a:buClr>
                      <a:defRPr/>
                    </a:pPr>
                    <a:r>
                      <a:rPr lang="en-GB" altLang="en-US" sz="1693" b="1" smtClean="0">
                        <a:solidFill>
                          <a:srgbClr val="000000"/>
                        </a:solidFill>
                        <a:latin typeface="Verdana" panose="020B0604030504040204" pitchFamily="34" charset="0"/>
                      </a:rPr>
                      <a:t>Apache</a:t>
                    </a:r>
                  </a:p>
                </p:txBody>
              </p:sp>
            </p:grpSp>
          </p:grpSp>
        </p:grpSp>
      </p:grpSp>
      <p:sp>
        <p:nvSpPr>
          <p:cNvPr id="25" name="Title 1"/>
          <p:cNvSpPr txBox="1">
            <a:spLocks/>
          </p:cNvSpPr>
          <p:nvPr/>
        </p:nvSpPr>
        <p:spPr bwMode="auto">
          <a:xfrm>
            <a:off x="-917575" y="-306388"/>
            <a:ext cx="7772400" cy="1143001"/>
          </a:xfrm>
          <a:prstGeom prst="rect">
            <a:avLst/>
          </a:prstGeom>
          <a:noFill/>
          <a:ln>
            <a:noFill/>
          </a:ln>
          <a:effectLst/>
          <a:extLst/>
        </p:spPr>
        <p:txBody>
          <a:bodyPr lIns="0" tIns="0" rIns="0" bIns="0" anchor="ctr"/>
          <a:lstStyle>
            <a:lvl1pPr algn="ctr" defTabSz="422622" rtl="0" fontAlgn="base" hangingPunct="0">
              <a:lnSpc>
                <a:spcPct val="95000"/>
              </a:lnSpc>
              <a:spcBef>
                <a:spcPct val="0"/>
              </a:spcBef>
              <a:spcAft>
                <a:spcPct val="0"/>
              </a:spcAft>
              <a:buClr>
                <a:srgbClr val="000000"/>
              </a:buClr>
              <a:buSzPct val="45000"/>
              <a:buFont typeface="StarSymbol" charset="0"/>
              <a:defRPr sz="4139" kern="1200">
                <a:solidFill>
                  <a:srgbClr val="000000"/>
                </a:solidFill>
                <a:latin typeface="+mj-lt"/>
                <a:ea typeface="+mj-ea"/>
                <a:cs typeface="+mj-cs"/>
              </a:defRPr>
            </a:lvl1pPr>
            <a:lvl2pPr algn="l" defTabSz="422622" rtl="0" fontAlgn="base" hangingPunct="0">
              <a:spcBef>
                <a:spcPct val="0"/>
              </a:spcBef>
              <a:spcAft>
                <a:spcPct val="0"/>
              </a:spcAft>
              <a:buClr>
                <a:srgbClr val="000000"/>
              </a:buClr>
              <a:buSzPct val="45000"/>
              <a:buFont typeface="StarSymbol" charset="0"/>
              <a:defRPr sz="4139">
                <a:solidFill>
                  <a:srgbClr val="000000"/>
                </a:solidFill>
                <a:latin typeface="Times New Roman" panose="02020603050405020304" pitchFamily="18" charset="0"/>
                <a:ea typeface="HG Mincho Light J" charset="0"/>
                <a:cs typeface="HG Mincho Light J" charset="0"/>
              </a:defRPr>
            </a:lvl2pPr>
            <a:lvl3pPr algn="l" defTabSz="422622" rtl="0" fontAlgn="base" hangingPunct="0">
              <a:spcBef>
                <a:spcPct val="0"/>
              </a:spcBef>
              <a:spcAft>
                <a:spcPct val="0"/>
              </a:spcAft>
              <a:buClr>
                <a:srgbClr val="000000"/>
              </a:buClr>
              <a:buSzPct val="45000"/>
              <a:buFont typeface="StarSymbol" charset="0"/>
              <a:defRPr sz="4139">
                <a:solidFill>
                  <a:srgbClr val="000000"/>
                </a:solidFill>
                <a:latin typeface="Times New Roman" panose="02020603050405020304" pitchFamily="18" charset="0"/>
                <a:ea typeface="HG Mincho Light J" charset="0"/>
                <a:cs typeface="HG Mincho Light J" charset="0"/>
              </a:defRPr>
            </a:lvl3pPr>
            <a:lvl4pPr algn="l" defTabSz="422622" rtl="0" fontAlgn="base" hangingPunct="0">
              <a:spcBef>
                <a:spcPct val="0"/>
              </a:spcBef>
              <a:spcAft>
                <a:spcPct val="0"/>
              </a:spcAft>
              <a:buClr>
                <a:srgbClr val="000000"/>
              </a:buClr>
              <a:buSzPct val="45000"/>
              <a:buFont typeface="StarSymbol" charset="0"/>
              <a:defRPr sz="4139">
                <a:solidFill>
                  <a:srgbClr val="000000"/>
                </a:solidFill>
                <a:latin typeface="Times New Roman" panose="02020603050405020304" pitchFamily="18" charset="0"/>
                <a:ea typeface="HG Mincho Light J" charset="0"/>
                <a:cs typeface="HG Mincho Light J" charset="0"/>
              </a:defRPr>
            </a:lvl4pPr>
            <a:lvl5pPr algn="l" defTabSz="422622" rtl="0" fontAlgn="base" hangingPunct="0">
              <a:spcBef>
                <a:spcPct val="0"/>
              </a:spcBef>
              <a:spcAft>
                <a:spcPct val="0"/>
              </a:spcAft>
              <a:buClr>
                <a:srgbClr val="000000"/>
              </a:buClr>
              <a:buSzPct val="45000"/>
              <a:buFont typeface="StarSymbol" charset="0"/>
              <a:defRPr sz="4139">
                <a:solidFill>
                  <a:srgbClr val="000000"/>
                </a:solidFill>
                <a:latin typeface="Times New Roman" panose="02020603050405020304" pitchFamily="18" charset="0"/>
                <a:ea typeface="HG Mincho Light J" charset="0"/>
                <a:cs typeface="HG Mincho Light J" charset="0"/>
              </a:defRPr>
            </a:lvl5pPr>
            <a:lvl6pPr marL="430088" algn="l" defTabSz="422622" rtl="0" fontAlgn="base" hangingPunct="0">
              <a:spcBef>
                <a:spcPct val="0"/>
              </a:spcBef>
              <a:spcAft>
                <a:spcPct val="0"/>
              </a:spcAft>
              <a:buClr>
                <a:srgbClr val="000000"/>
              </a:buClr>
              <a:buSzPct val="45000"/>
              <a:buFont typeface="StarSymbol" charset="0"/>
              <a:defRPr sz="4139">
                <a:solidFill>
                  <a:srgbClr val="000000"/>
                </a:solidFill>
                <a:latin typeface="Times New Roman" panose="02020603050405020304" pitchFamily="18" charset="0"/>
                <a:ea typeface="HG Mincho Light J" charset="0"/>
                <a:cs typeface="HG Mincho Light J" charset="0"/>
              </a:defRPr>
            </a:lvl6pPr>
            <a:lvl7pPr marL="860176" algn="l" defTabSz="422622" rtl="0" fontAlgn="base" hangingPunct="0">
              <a:spcBef>
                <a:spcPct val="0"/>
              </a:spcBef>
              <a:spcAft>
                <a:spcPct val="0"/>
              </a:spcAft>
              <a:buClr>
                <a:srgbClr val="000000"/>
              </a:buClr>
              <a:buSzPct val="45000"/>
              <a:buFont typeface="StarSymbol" charset="0"/>
              <a:defRPr sz="4139">
                <a:solidFill>
                  <a:srgbClr val="000000"/>
                </a:solidFill>
                <a:latin typeface="Times New Roman" panose="02020603050405020304" pitchFamily="18" charset="0"/>
                <a:ea typeface="HG Mincho Light J" charset="0"/>
                <a:cs typeface="HG Mincho Light J" charset="0"/>
              </a:defRPr>
            </a:lvl7pPr>
            <a:lvl8pPr marL="1290264" algn="l" defTabSz="422622" rtl="0" fontAlgn="base" hangingPunct="0">
              <a:spcBef>
                <a:spcPct val="0"/>
              </a:spcBef>
              <a:spcAft>
                <a:spcPct val="0"/>
              </a:spcAft>
              <a:buClr>
                <a:srgbClr val="000000"/>
              </a:buClr>
              <a:buSzPct val="45000"/>
              <a:buFont typeface="StarSymbol" charset="0"/>
              <a:defRPr sz="4139">
                <a:solidFill>
                  <a:srgbClr val="000000"/>
                </a:solidFill>
                <a:latin typeface="Times New Roman" panose="02020603050405020304" pitchFamily="18" charset="0"/>
                <a:ea typeface="HG Mincho Light J" charset="0"/>
                <a:cs typeface="HG Mincho Light J" charset="0"/>
              </a:defRPr>
            </a:lvl8pPr>
            <a:lvl9pPr marL="1720352" algn="l" defTabSz="422622" rtl="0" fontAlgn="base" hangingPunct="0">
              <a:spcBef>
                <a:spcPct val="0"/>
              </a:spcBef>
              <a:spcAft>
                <a:spcPct val="0"/>
              </a:spcAft>
              <a:buClr>
                <a:srgbClr val="000000"/>
              </a:buClr>
              <a:buSzPct val="45000"/>
              <a:buFont typeface="StarSymbol" charset="0"/>
              <a:defRPr sz="4139">
                <a:solidFill>
                  <a:srgbClr val="000000"/>
                </a:solidFill>
                <a:latin typeface="Times New Roman" panose="02020603050405020304" pitchFamily="18" charset="0"/>
                <a:ea typeface="HG Mincho Light J" charset="0"/>
                <a:cs typeface="HG Mincho Light J" charset="0"/>
              </a:defRPr>
            </a:lvl9pPr>
          </a:lstStyle>
          <a:p>
            <a:pPr eaLnBrk="1">
              <a:defRPr/>
            </a:pPr>
            <a:r>
              <a:rPr lang="en-US" smtClean="0"/>
              <a:t>Working Principle of PHP</a:t>
            </a:r>
            <a:endParaRPr lang="en-US" dirty="0" smtClean="0"/>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228600"/>
            <a:ext cx="7924800" cy="3139321"/>
          </a:xfrm>
          <a:prstGeom prst="rect">
            <a:avLst/>
          </a:prstGeom>
          <a:noFill/>
        </p:spPr>
        <p:txBody>
          <a:bodyPr wrap="square">
            <a:spAutoFit/>
          </a:bodyPr>
          <a:lstStyle/>
          <a:p>
            <a:pPr marL="342900" indent="-342900" eaLnBrk="1" hangingPunct="1">
              <a:buFont typeface="Arial" panose="020B0604020202020204" pitchFamily="34" charset="0"/>
              <a:buChar char="•"/>
              <a:defRPr/>
            </a:pPr>
            <a:r>
              <a:rPr lang="en-US" dirty="0"/>
              <a:t>PHP is a server side scripting language embedded in XHTML. It is an alternative to CGI, ASP, JSP</a:t>
            </a:r>
          </a:p>
          <a:p>
            <a:pPr marL="342900" indent="-342900" eaLnBrk="1" hangingPunct="1">
              <a:buFont typeface="Arial" panose="020B0604020202020204" pitchFamily="34" charset="0"/>
              <a:buChar char="•"/>
              <a:defRPr/>
            </a:pPr>
            <a:r>
              <a:rPr lang="en-US" dirty="0"/>
              <a:t>The PHP processor(module) works in two modes. </a:t>
            </a:r>
          </a:p>
          <a:p>
            <a:pPr marL="800100" lvl="1" indent="-342900" eaLnBrk="1" hangingPunct="1">
              <a:buFont typeface="Arial" panose="020B0604020202020204" pitchFamily="34" charset="0"/>
              <a:buChar char="•"/>
              <a:defRPr/>
            </a:pPr>
            <a:r>
              <a:rPr lang="en-US" dirty="0"/>
              <a:t>If the PHP processor finds XHTML tags in the PHP script then the code is simply copied to the output file.</a:t>
            </a:r>
          </a:p>
          <a:p>
            <a:pPr marL="800100" lvl="1" indent="-342900" eaLnBrk="1" hangingPunct="1">
              <a:buFont typeface="Arial" panose="020B0604020202020204" pitchFamily="34" charset="0"/>
              <a:buChar char="•"/>
              <a:defRPr/>
            </a:pPr>
            <a:r>
              <a:rPr lang="en-US" dirty="0"/>
              <a:t>When the processor finds the PHP code in the script then that code is interpreted and the output is copied to the output file</a:t>
            </a:r>
          </a:p>
          <a:p>
            <a:pPr marL="342900" lvl="1" indent="-342900" eaLnBrk="1" hangingPunct="1">
              <a:buFont typeface="Arial" panose="020B0604020202020204" pitchFamily="34" charset="0"/>
              <a:buChar char="•"/>
              <a:defRPr/>
            </a:pPr>
            <a:r>
              <a:rPr lang="en-US" dirty="0"/>
              <a:t>If you click for view the source on the web browser, you can never see the PHP script because the output of the PHP script is send directly to the browser but you can see the XHTML tags.</a:t>
            </a:r>
          </a:p>
          <a:p>
            <a:pPr lvl="1" eaLnBrk="1" hangingPunct="1">
              <a:defRPr/>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CDA73AD1-6545-09D9-9BB6-EC90E61031C1}"/>
              </a:ext>
            </a:extLst>
          </p:cNvPr>
          <p:cNvPicPr>
            <a:picLocks noGrp="1" noChangeAspect="1"/>
          </p:cNvPicPr>
          <p:nvPr>
            <p:ph idx="1"/>
          </p:nvPr>
        </p:nvPicPr>
        <p:blipFill rotWithShape="1">
          <a:blip r:embed="rId2"/>
          <a:srcRect l="25039" t="15368" r="25000" b="22243"/>
          <a:stretch/>
        </p:blipFill>
        <p:spPr>
          <a:xfrm>
            <a:off x="1066800" y="1306512"/>
            <a:ext cx="6781800" cy="4256087"/>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990600" y="0"/>
            <a:ext cx="7223125" cy="1009650"/>
          </a:xfrm>
        </p:spPr>
        <p:txBody>
          <a:bodyPr/>
          <a:lstStyle/>
          <a:p>
            <a:pPr eaLnBrk="1" hangingPunct="1"/>
            <a:r>
              <a:rPr lang="en-US" altLang="en-US" smtClean="0"/>
              <a:t>PHP</a:t>
            </a:r>
          </a:p>
        </p:txBody>
      </p:sp>
      <p:pic>
        <p:nvPicPr>
          <p:cNvPr id="22531" name="Picture 3"/>
          <p:cNvPicPr>
            <a:picLocks noChangeAspect="1" noChangeArrowheads="1"/>
          </p:cNvPicPr>
          <p:nvPr/>
        </p:nvPicPr>
        <p:blipFill>
          <a:blip r:embed="rId2"/>
          <a:srcRect/>
          <a:stretch>
            <a:fillRect/>
          </a:stretch>
        </p:blipFill>
        <p:spPr bwMode="auto">
          <a:xfrm>
            <a:off x="304800" y="685800"/>
            <a:ext cx="8458200"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838200" y="533400"/>
            <a:ext cx="6919913"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90600" y="0"/>
            <a:ext cx="7223125" cy="1009650"/>
          </a:xfrm>
        </p:spPr>
        <p:txBody>
          <a:bodyPr/>
          <a:lstStyle/>
          <a:p>
            <a:r>
              <a:rPr lang="en-US" altLang="en-US" smtClean="0"/>
              <a:t>PHP Syntax</a:t>
            </a:r>
          </a:p>
        </p:txBody>
      </p:sp>
      <p:sp>
        <p:nvSpPr>
          <p:cNvPr id="24579" name="Rectangle 1"/>
          <p:cNvSpPr>
            <a:spLocks noChangeArrowheads="1"/>
          </p:cNvSpPr>
          <p:nvPr/>
        </p:nvSpPr>
        <p:spPr bwMode="auto">
          <a:xfrm>
            <a:off x="914400" y="1066800"/>
            <a:ext cx="7543800" cy="830263"/>
          </a:xfrm>
          <a:prstGeom prst="rect">
            <a:avLst/>
          </a:prstGeom>
          <a:solidFill>
            <a:srgbClr val="F2F2F2"/>
          </a:solidFill>
          <a:ln w="9525">
            <a:noFill/>
            <a:miter lim="800000"/>
            <a:headEnd/>
            <a:tailEnd/>
          </a:ln>
        </p:spPr>
        <p:txBody>
          <a:bodyPr anchor="ctr">
            <a:spAutoFit/>
          </a:bodyPr>
          <a:lstStyle/>
          <a:p>
            <a:r>
              <a:rPr lang="en-US" altLang="en-US" b="1">
                <a:solidFill>
                  <a:srgbClr val="0070C0"/>
                </a:solidFill>
              </a:rPr>
              <a:t>PHP</a:t>
            </a:r>
            <a:r>
              <a:rPr lang="en-US" altLang="en-US" sz="1200" b="1">
                <a:solidFill>
                  <a:srgbClr val="0070C0"/>
                </a:solidFill>
              </a:rPr>
              <a:t> </a:t>
            </a:r>
            <a:r>
              <a:rPr lang="en-US" altLang="en-US" sz="1200" b="1">
                <a:solidFill>
                  <a:srgbClr val="0070C0"/>
                </a:solidFill>
                <a:latin typeface="Fira Sans"/>
              </a:rPr>
              <a:t>(recursive acronym for</a:t>
            </a:r>
            <a:r>
              <a:rPr lang="en-US" altLang="en-US" sz="1200" b="1">
                <a:solidFill>
                  <a:srgbClr val="0070C0"/>
                </a:solidFill>
              </a:rPr>
              <a:t> </a:t>
            </a:r>
            <a:r>
              <a:rPr lang="en-US" altLang="en-US" sz="1200" b="1" i="1">
                <a:solidFill>
                  <a:srgbClr val="0070C0"/>
                </a:solidFill>
                <a:latin typeface="Fira Sans"/>
              </a:rPr>
              <a:t>PHP: Hypertext Preprocessor</a:t>
            </a:r>
            <a:r>
              <a:rPr lang="en-US" altLang="en-US" sz="1200" b="1">
                <a:solidFill>
                  <a:srgbClr val="0070C0"/>
                </a:solidFill>
                <a:latin typeface="Fira Sans"/>
              </a:rPr>
              <a:t>) is a widely-used open source general-purpose scripting language that is especially suited for web development and can be embedded into HTML.</a:t>
            </a:r>
            <a:r>
              <a:rPr lang="en-US" altLang="en-US" sz="900" b="1">
                <a:solidFill>
                  <a:srgbClr val="0070C0"/>
                </a:solidFill>
              </a:rPr>
              <a:t> </a:t>
            </a:r>
            <a:endParaRPr lang="en-US" altLang="en-US" b="1">
              <a:solidFill>
                <a:srgbClr val="0070C0"/>
              </a:solidFill>
            </a:endParaRPr>
          </a:p>
        </p:txBody>
      </p:sp>
      <p:sp>
        <p:nvSpPr>
          <p:cNvPr id="24580" name="Rectangle 3"/>
          <p:cNvSpPr>
            <a:spLocks noChangeArrowheads="1"/>
          </p:cNvSpPr>
          <p:nvPr/>
        </p:nvSpPr>
        <p:spPr bwMode="auto">
          <a:xfrm>
            <a:off x="914400" y="1905000"/>
            <a:ext cx="7086600" cy="584200"/>
          </a:xfrm>
          <a:prstGeom prst="rect">
            <a:avLst/>
          </a:prstGeom>
          <a:noFill/>
          <a:ln w="9525">
            <a:noFill/>
            <a:miter lim="800000"/>
            <a:headEnd/>
            <a:tailEnd/>
          </a:ln>
        </p:spPr>
        <p:txBody>
          <a:bodyPr>
            <a:spAutoFit/>
          </a:bodyPr>
          <a:lstStyle/>
          <a:p>
            <a:r>
              <a:rPr lang="en-US" altLang="en-US" sz="1600"/>
              <a:t>A PHP script is executed on the server, and the plain HTML result is sent back to the browser.</a:t>
            </a:r>
          </a:p>
        </p:txBody>
      </p:sp>
      <p:sp>
        <p:nvSpPr>
          <p:cNvPr id="24581" name="Rectangle 4"/>
          <p:cNvSpPr>
            <a:spLocks noChangeArrowheads="1"/>
          </p:cNvSpPr>
          <p:nvPr/>
        </p:nvSpPr>
        <p:spPr bwMode="auto">
          <a:xfrm>
            <a:off x="838200" y="2438400"/>
            <a:ext cx="7848600" cy="3416320"/>
          </a:xfrm>
          <a:prstGeom prst="rect">
            <a:avLst/>
          </a:prstGeom>
          <a:noFill/>
          <a:ln w="9525">
            <a:noFill/>
            <a:miter lim="800000"/>
            <a:headEnd/>
            <a:tailEnd/>
          </a:ln>
        </p:spPr>
        <p:txBody>
          <a:bodyPr wrap="square">
            <a:spAutoFit/>
          </a:bodyPr>
          <a:lstStyle/>
          <a:p>
            <a:r>
              <a:rPr lang="en-US" altLang="en-US" b="1" dirty="0">
                <a:solidFill>
                  <a:srgbClr val="0070C0"/>
                </a:solidFill>
              </a:rPr>
              <a:t>Basic PHP Syntax</a:t>
            </a:r>
          </a:p>
          <a:p>
            <a:r>
              <a:rPr lang="en-US" altLang="en-US" dirty="0"/>
              <a:t>	</a:t>
            </a:r>
            <a:r>
              <a:rPr lang="en-US" altLang="en-US" sz="1800" dirty="0"/>
              <a:t>A PHP script can be placed anywhere in the </a:t>
            </a:r>
            <a:r>
              <a:rPr lang="en-US" altLang="en-US" sz="1800" dirty="0" err="1"/>
              <a:t>document.A</a:t>
            </a:r>
            <a:r>
              <a:rPr lang="en-US" altLang="en-US" sz="1800" dirty="0"/>
              <a:t> PHP script starts with </a:t>
            </a:r>
            <a:r>
              <a:rPr lang="en-US" altLang="en-US" sz="1800" b="1" dirty="0"/>
              <a:t>&lt;?</a:t>
            </a:r>
            <a:r>
              <a:rPr lang="en-US" altLang="en-US" sz="1800" b="1" dirty="0" err="1"/>
              <a:t>php</a:t>
            </a:r>
            <a:r>
              <a:rPr lang="en-US" altLang="en-US" sz="1800" dirty="0"/>
              <a:t> and ends with </a:t>
            </a:r>
            <a:r>
              <a:rPr lang="en-US" altLang="en-US" sz="1800" b="1" dirty="0"/>
              <a:t>?&gt;</a:t>
            </a:r>
            <a:r>
              <a:rPr lang="en-US" altLang="en-US" sz="1800" dirty="0"/>
              <a:t>:</a:t>
            </a:r>
          </a:p>
          <a:p>
            <a:r>
              <a:rPr lang="en-US" altLang="en-US" sz="1800" dirty="0" smtClean="0"/>
              <a:t>&lt;?</a:t>
            </a:r>
            <a:r>
              <a:rPr lang="en-US" altLang="en-US" sz="1800" dirty="0" err="1"/>
              <a:t>php</a:t>
            </a:r>
            <a:r>
              <a:rPr lang="en-US" altLang="en-US" sz="1800" dirty="0"/>
              <a:t/>
            </a:r>
            <a:br>
              <a:rPr lang="en-US" altLang="en-US" sz="1800" dirty="0"/>
            </a:br>
            <a:r>
              <a:rPr lang="en-US" altLang="en-US" sz="1800" dirty="0"/>
              <a:t>// PHP code goes here</a:t>
            </a:r>
            <a:br>
              <a:rPr lang="en-US" altLang="en-US" sz="1800" dirty="0"/>
            </a:br>
            <a:r>
              <a:rPr lang="en-US" altLang="en-US" sz="1800" dirty="0"/>
              <a:t>?&gt;</a:t>
            </a:r>
          </a:p>
          <a:p>
            <a:r>
              <a:rPr lang="en-US" altLang="en-US" sz="1800" dirty="0" smtClean="0"/>
              <a:t>The </a:t>
            </a:r>
            <a:r>
              <a:rPr lang="en-US" altLang="en-US" sz="1800" dirty="0"/>
              <a:t>default file extension for PHP files is ".</a:t>
            </a:r>
            <a:r>
              <a:rPr lang="en-US" altLang="en-US" sz="1800" dirty="0" err="1"/>
              <a:t>php</a:t>
            </a:r>
            <a:r>
              <a:rPr lang="en-US" altLang="en-US" sz="1800" dirty="0"/>
              <a:t>".</a:t>
            </a:r>
          </a:p>
          <a:p>
            <a:r>
              <a:rPr lang="en-US" altLang="en-US" sz="1800" dirty="0"/>
              <a:t>A PHP file normally contains HTML tags, and some PHP scripting code.</a:t>
            </a:r>
          </a:p>
          <a:p>
            <a:r>
              <a:rPr lang="en-US" altLang="en-US" sz="1800" dirty="0"/>
              <a:t>Example:</a:t>
            </a:r>
          </a:p>
          <a:p>
            <a:pPr lvl="3"/>
            <a:r>
              <a:rPr lang="en-US" altLang="en-US" sz="1800" dirty="0"/>
              <a:t>&lt;?</a:t>
            </a:r>
            <a:r>
              <a:rPr lang="en-US" altLang="en-US" sz="1800" dirty="0" err="1"/>
              <a:t>php</a:t>
            </a:r>
            <a:endParaRPr lang="en-US" altLang="en-US" sz="1800" dirty="0"/>
          </a:p>
          <a:p>
            <a:pPr lvl="3"/>
            <a:r>
              <a:rPr lang="en-US" altLang="en-US" sz="1800" dirty="0"/>
              <a:t>echo "Hello world";</a:t>
            </a:r>
          </a:p>
          <a:p>
            <a:pPr lvl="3"/>
            <a:r>
              <a:rPr lang="en-US" altLang="en-US" sz="1800" dirty="0"/>
              <a:t>?&gt;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914400" y="0"/>
            <a:ext cx="7223125" cy="685800"/>
          </a:xfrm>
        </p:spPr>
        <p:txBody>
          <a:bodyPr/>
          <a:lstStyle/>
          <a:p>
            <a:r>
              <a:rPr lang="en-US" altLang="en-US" smtClean="0">
                <a:solidFill>
                  <a:srgbClr val="0070C0"/>
                </a:solidFill>
              </a:rPr>
              <a:t>The Structure of PHP</a:t>
            </a:r>
          </a:p>
        </p:txBody>
      </p:sp>
      <p:sp>
        <p:nvSpPr>
          <p:cNvPr id="25603" name="Rectangle 2"/>
          <p:cNvSpPr>
            <a:spLocks noChangeArrowheads="1"/>
          </p:cNvSpPr>
          <p:nvPr/>
        </p:nvSpPr>
        <p:spPr bwMode="auto">
          <a:xfrm>
            <a:off x="457200" y="609600"/>
            <a:ext cx="2328863" cy="461963"/>
          </a:xfrm>
          <a:prstGeom prst="rect">
            <a:avLst/>
          </a:prstGeom>
          <a:noFill/>
          <a:ln w="9525">
            <a:noFill/>
            <a:miter lim="800000"/>
            <a:headEnd/>
            <a:tailEnd/>
          </a:ln>
        </p:spPr>
        <p:txBody>
          <a:bodyPr wrap="none">
            <a:spAutoFit/>
          </a:bodyPr>
          <a:lstStyle/>
          <a:p>
            <a:r>
              <a:rPr lang="en-US" altLang="en-US">
                <a:solidFill>
                  <a:srgbClr val="0070C0"/>
                </a:solidFill>
              </a:rPr>
              <a:t>Using Comments</a:t>
            </a:r>
          </a:p>
        </p:txBody>
      </p:sp>
      <p:sp>
        <p:nvSpPr>
          <p:cNvPr id="25604" name="Rectangle 3"/>
          <p:cNvSpPr>
            <a:spLocks noChangeArrowheads="1"/>
          </p:cNvSpPr>
          <p:nvPr/>
        </p:nvSpPr>
        <p:spPr bwMode="auto">
          <a:xfrm>
            <a:off x="533400" y="914400"/>
            <a:ext cx="8305800" cy="4770537"/>
          </a:xfrm>
          <a:prstGeom prst="rect">
            <a:avLst/>
          </a:prstGeom>
          <a:noFill/>
          <a:ln w="9525">
            <a:noFill/>
            <a:miter lim="800000"/>
            <a:headEnd/>
            <a:tailEnd/>
          </a:ln>
        </p:spPr>
        <p:txBody>
          <a:bodyPr wrap="square">
            <a:spAutoFit/>
          </a:bodyPr>
          <a:lstStyle/>
          <a:p>
            <a:r>
              <a:rPr lang="en-US" altLang="en-US" sz="1600" dirty="0"/>
              <a:t>There are two ways in which you can add comments to your PHP code.</a:t>
            </a:r>
          </a:p>
          <a:p>
            <a:r>
              <a:rPr lang="en-US" altLang="en-US" sz="1600" dirty="0"/>
              <a:t> 1. The first turns a single line into a comment by preceding it with a pair of forward </a:t>
            </a:r>
            <a:r>
              <a:rPr lang="en-US" altLang="en-US" sz="1600" dirty="0" smtClean="0"/>
              <a:t>slashes</a:t>
            </a:r>
            <a:r>
              <a:rPr lang="en-US" altLang="en-US" sz="1600" dirty="0"/>
              <a:t>:</a:t>
            </a:r>
          </a:p>
          <a:p>
            <a:r>
              <a:rPr lang="en-US" altLang="en-US" sz="1600" dirty="0"/>
              <a:t>	// This is a comment</a:t>
            </a:r>
          </a:p>
          <a:p>
            <a:r>
              <a:rPr lang="en-US" altLang="en-US" sz="1600" b="1" dirty="0"/>
              <a:t>Example:</a:t>
            </a:r>
          </a:p>
          <a:p>
            <a:r>
              <a:rPr lang="en-US" altLang="en-US" sz="1600" dirty="0"/>
              <a:t>	// echo "X equals $x";</a:t>
            </a:r>
          </a:p>
          <a:p>
            <a:r>
              <a:rPr lang="en-US" altLang="en-US" sz="1600" dirty="0"/>
              <a:t>You can also use this type of comment directly after a line of code to describe its</a:t>
            </a:r>
          </a:p>
          <a:p>
            <a:r>
              <a:rPr lang="en-US" altLang="en-US" sz="1600" dirty="0"/>
              <a:t>action, like this:</a:t>
            </a:r>
          </a:p>
          <a:p>
            <a:r>
              <a:rPr lang="en-US" altLang="en-US" sz="1600" dirty="0"/>
              <a:t>	$x += 10; // Increment $x by 10</a:t>
            </a:r>
          </a:p>
          <a:p>
            <a:endParaRPr lang="en-US" altLang="en-US" sz="1600" dirty="0"/>
          </a:p>
          <a:p>
            <a:r>
              <a:rPr lang="en-US" altLang="en-US" sz="1600" dirty="0"/>
              <a:t>2. When you need multiple-line comments, there’s a second type of comment, which</a:t>
            </a:r>
          </a:p>
          <a:p>
            <a:r>
              <a:rPr lang="en-US" altLang="en-US" sz="1600" dirty="0"/>
              <a:t>looks like </a:t>
            </a:r>
            <a:r>
              <a:rPr lang="en-US" altLang="en-US" sz="1600" b="1" dirty="0"/>
              <a:t>Example:</a:t>
            </a:r>
          </a:p>
          <a:p>
            <a:pPr lvl="4"/>
            <a:r>
              <a:rPr lang="en-US" altLang="en-US" sz="1600" dirty="0"/>
              <a:t>&lt;?</a:t>
            </a:r>
            <a:r>
              <a:rPr lang="en-US" altLang="en-US" sz="1600" dirty="0" err="1"/>
              <a:t>php</a:t>
            </a:r>
            <a:endParaRPr lang="en-US" altLang="en-US" sz="1600" dirty="0"/>
          </a:p>
          <a:p>
            <a:pPr lvl="4"/>
            <a:r>
              <a:rPr lang="en-US" altLang="en-US" sz="1600" dirty="0"/>
              <a:t>/* This is a section</a:t>
            </a:r>
          </a:p>
          <a:p>
            <a:pPr lvl="4"/>
            <a:r>
              <a:rPr lang="en-US" altLang="en-US" sz="1600" dirty="0"/>
              <a:t>of multiline comments</a:t>
            </a:r>
          </a:p>
          <a:p>
            <a:pPr lvl="4"/>
            <a:r>
              <a:rPr lang="en-US" altLang="en-US" sz="1600" dirty="0"/>
              <a:t>which will not be</a:t>
            </a:r>
          </a:p>
          <a:p>
            <a:pPr lvl="4"/>
            <a:r>
              <a:rPr lang="en-US" altLang="en-US" sz="1600" dirty="0"/>
              <a:t>interpreted */</a:t>
            </a:r>
          </a:p>
          <a:p>
            <a:pPr lvl="4"/>
            <a:r>
              <a:rPr lang="en-US" altLang="en-US" sz="1600" dirty="0"/>
              <a:t>?&gt;</a:t>
            </a:r>
          </a:p>
          <a:p>
            <a:r>
              <a:rPr lang="en-US" altLang="en-US" sz="1600" dirty="0"/>
              <a:t>You can use the /* and */ pairs of characters to open and close comments almost</a:t>
            </a:r>
          </a:p>
          <a:p>
            <a:r>
              <a:rPr lang="en-US" altLang="en-US" sz="1600" dirty="0"/>
              <a:t>anywhere you like inside your code.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304800"/>
            <a:ext cx="2697163" cy="484188"/>
          </a:xfrm>
        </p:spPr>
        <p:txBody>
          <a:bodyPr/>
          <a:lstStyle/>
          <a:p>
            <a:r>
              <a:rPr lang="en-US" altLang="en-US" sz="3200" smtClean="0">
                <a:solidFill>
                  <a:srgbClr val="0070C0"/>
                </a:solidFill>
              </a:rPr>
              <a:t>Basic Syntax</a:t>
            </a:r>
          </a:p>
        </p:txBody>
      </p:sp>
      <p:sp>
        <p:nvSpPr>
          <p:cNvPr id="26627" name="Rectangle 2"/>
          <p:cNvSpPr>
            <a:spLocks noChangeArrowheads="1"/>
          </p:cNvSpPr>
          <p:nvPr/>
        </p:nvSpPr>
        <p:spPr bwMode="auto">
          <a:xfrm>
            <a:off x="762000" y="914400"/>
            <a:ext cx="1619250" cy="461963"/>
          </a:xfrm>
          <a:prstGeom prst="rect">
            <a:avLst/>
          </a:prstGeom>
          <a:noFill/>
          <a:ln w="9525">
            <a:noFill/>
            <a:miter lim="800000"/>
            <a:headEnd/>
            <a:tailEnd/>
          </a:ln>
        </p:spPr>
        <p:txBody>
          <a:bodyPr wrap="none">
            <a:spAutoFit/>
          </a:bodyPr>
          <a:lstStyle/>
          <a:p>
            <a:r>
              <a:rPr lang="en-US" altLang="en-US">
                <a:solidFill>
                  <a:srgbClr val="7030A0"/>
                </a:solidFill>
              </a:rPr>
              <a:t>Semicolons</a:t>
            </a:r>
          </a:p>
        </p:txBody>
      </p:sp>
      <p:sp>
        <p:nvSpPr>
          <p:cNvPr id="26628" name="Rectangle 3"/>
          <p:cNvSpPr>
            <a:spLocks noChangeArrowheads="1"/>
          </p:cNvSpPr>
          <p:nvPr/>
        </p:nvSpPr>
        <p:spPr bwMode="auto">
          <a:xfrm>
            <a:off x="1371600" y="1371600"/>
            <a:ext cx="7239000" cy="830263"/>
          </a:xfrm>
          <a:prstGeom prst="rect">
            <a:avLst/>
          </a:prstGeom>
          <a:noFill/>
          <a:ln w="9525">
            <a:noFill/>
            <a:miter lim="800000"/>
            <a:headEnd/>
            <a:tailEnd/>
          </a:ln>
        </p:spPr>
        <p:txBody>
          <a:bodyPr>
            <a:spAutoFit/>
          </a:bodyPr>
          <a:lstStyle/>
          <a:p>
            <a:r>
              <a:rPr lang="en-US" altLang="en-US"/>
              <a:t>The PHP commands ended with a semicolon, like this:</a:t>
            </a:r>
          </a:p>
          <a:p>
            <a:r>
              <a:rPr lang="en-US" altLang="en-US"/>
              <a:t>$x += 10;</a:t>
            </a:r>
          </a:p>
        </p:txBody>
      </p:sp>
      <p:sp>
        <p:nvSpPr>
          <p:cNvPr id="26629" name="Rectangle 4"/>
          <p:cNvSpPr>
            <a:spLocks noChangeArrowheads="1"/>
          </p:cNvSpPr>
          <p:nvPr/>
        </p:nvSpPr>
        <p:spPr bwMode="auto">
          <a:xfrm>
            <a:off x="838200" y="2209800"/>
            <a:ext cx="1876425" cy="461963"/>
          </a:xfrm>
          <a:prstGeom prst="rect">
            <a:avLst/>
          </a:prstGeom>
          <a:noFill/>
          <a:ln w="9525">
            <a:noFill/>
            <a:miter lim="800000"/>
            <a:headEnd/>
            <a:tailEnd/>
          </a:ln>
        </p:spPr>
        <p:txBody>
          <a:bodyPr wrap="none">
            <a:spAutoFit/>
          </a:bodyPr>
          <a:lstStyle/>
          <a:p>
            <a:r>
              <a:rPr lang="en-US" altLang="en-US">
                <a:solidFill>
                  <a:srgbClr val="7030A0"/>
                </a:solidFill>
              </a:rPr>
              <a:t>The $ symbol</a:t>
            </a:r>
          </a:p>
        </p:txBody>
      </p:sp>
      <p:sp>
        <p:nvSpPr>
          <p:cNvPr id="26630" name="Rectangle 5"/>
          <p:cNvSpPr>
            <a:spLocks noChangeArrowheads="1"/>
          </p:cNvSpPr>
          <p:nvPr/>
        </p:nvSpPr>
        <p:spPr bwMode="auto">
          <a:xfrm>
            <a:off x="1524000" y="2590800"/>
            <a:ext cx="7239000" cy="1200150"/>
          </a:xfrm>
          <a:prstGeom prst="rect">
            <a:avLst/>
          </a:prstGeom>
          <a:noFill/>
          <a:ln w="9525">
            <a:noFill/>
            <a:miter lim="800000"/>
            <a:headEnd/>
            <a:tailEnd/>
          </a:ln>
        </p:spPr>
        <p:txBody>
          <a:bodyPr>
            <a:spAutoFit/>
          </a:bodyPr>
          <a:lstStyle/>
          <a:p>
            <a:r>
              <a:rPr lang="en-US" altLang="en-US"/>
              <a:t>All variables in PHP start with a $ symbol.</a:t>
            </a:r>
          </a:p>
          <a:p>
            <a:r>
              <a:rPr lang="en-US" altLang="en-US"/>
              <a:t>Whether your variables are numbers, strings, or arrays, they should all look something like those in Example </a:t>
            </a:r>
          </a:p>
        </p:txBody>
      </p:sp>
      <p:pic>
        <p:nvPicPr>
          <p:cNvPr id="26631" name="Picture 2"/>
          <p:cNvPicPr>
            <a:picLocks noChangeAspect="1" noChangeArrowheads="1"/>
          </p:cNvPicPr>
          <p:nvPr/>
        </p:nvPicPr>
        <p:blipFill>
          <a:blip r:embed="rId2"/>
          <a:srcRect/>
          <a:stretch>
            <a:fillRect/>
          </a:stretch>
        </p:blipFill>
        <p:spPr bwMode="auto">
          <a:xfrm>
            <a:off x="1981200" y="3733800"/>
            <a:ext cx="4924425" cy="122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81000" y="228600"/>
            <a:ext cx="1328738" cy="461963"/>
          </a:xfrm>
          <a:prstGeom prst="rect">
            <a:avLst/>
          </a:prstGeom>
          <a:noFill/>
          <a:ln w="9525">
            <a:noFill/>
            <a:miter lim="800000"/>
            <a:headEnd/>
            <a:tailEnd/>
          </a:ln>
        </p:spPr>
        <p:txBody>
          <a:bodyPr wrap="none">
            <a:spAutoFit/>
          </a:bodyPr>
          <a:lstStyle/>
          <a:p>
            <a:r>
              <a:rPr lang="en-US" altLang="en-US">
                <a:solidFill>
                  <a:srgbClr val="7030A0"/>
                </a:solidFill>
              </a:rPr>
              <a:t>Variables</a:t>
            </a:r>
          </a:p>
        </p:txBody>
      </p:sp>
      <p:sp>
        <p:nvSpPr>
          <p:cNvPr id="27651" name="Rectangle 3"/>
          <p:cNvSpPr>
            <a:spLocks noChangeArrowheads="1"/>
          </p:cNvSpPr>
          <p:nvPr/>
        </p:nvSpPr>
        <p:spPr bwMode="auto">
          <a:xfrm>
            <a:off x="914400" y="609600"/>
            <a:ext cx="7620000" cy="4586288"/>
          </a:xfrm>
          <a:prstGeom prst="rect">
            <a:avLst/>
          </a:prstGeom>
          <a:noFill/>
          <a:ln w="9525">
            <a:noFill/>
            <a:miter lim="800000"/>
            <a:headEnd/>
            <a:tailEnd/>
          </a:ln>
        </p:spPr>
        <p:txBody>
          <a:bodyPr>
            <a:spAutoFit/>
          </a:bodyPr>
          <a:lstStyle/>
          <a:p>
            <a:pPr>
              <a:buFontTx/>
              <a:buChar char="•"/>
            </a:pPr>
            <a:r>
              <a:rPr lang="en-US" altLang="en-US" sz="2000" dirty="0"/>
              <a:t>Variables are "containers" for storing information.</a:t>
            </a:r>
          </a:p>
          <a:p>
            <a:pPr>
              <a:buFontTx/>
              <a:buChar char="•"/>
            </a:pPr>
            <a:r>
              <a:rPr lang="en-US" altLang="en-US" sz="2000" dirty="0"/>
              <a:t>Variables are used to store values like, text strings, numbers, and arrays</a:t>
            </a:r>
          </a:p>
          <a:p>
            <a:r>
              <a:rPr lang="en-US" altLang="en-US" sz="2000" b="1" u="sng" dirty="0">
                <a:solidFill>
                  <a:srgbClr val="7030A0"/>
                </a:solidFill>
              </a:rPr>
              <a:t>String variables:</a:t>
            </a:r>
            <a:endParaRPr lang="en-US" altLang="en-US" sz="2000" b="1" u="sng" dirty="0">
              <a:solidFill>
                <a:srgbClr val="7030A0"/>
              </a:solidFill>
              <a:latin typeface="Segoe UI Semibold" pitchFamily="34" charset="0"/>
            </a:endParaRPr>
          </a:p>
          <a:p>
            <a:r>
              <a:rPr lang="en-US" altLang="en-US" sz="2000" dirty="0">
                <a:latin typeface="Shonar Bangla" pitchFamily="34" charset="0"/>
                <a:ea typeface="Shonar Bangla" pitchFamily="34" charset="0"/>
                <a:cs typeface="Shonar Bangla" pitchFamily="34" charset="0"/>
              </a:rPr>
              <a:t>	$username = "Fred Smith";</a:t>
            </a:r>
          </a:p>
          <a:p>
            <a:r>
              <a:rPr lang="en-US" altLang="en-US" sz="2000" dirty="0"/>
              <a:t>The quotation marks indicate that “Fred Smith” is a </a:t>
            </a:r>
            <a:r>
              <a:rPr lang="en-US" altLang="en-US" sz="2000" i="1" dirty="0"/>
              <a:t>string of characters. You must </a:t>
            </a:r>
            <a:r>
              <a:rPr lang="en-US" altLang="en-US" sz="2000" dirty="0"/>
              <a:t>enclose each string in either quotation marks or apostrophes (single quotes)</a:t>
            </a:r>
          </a:p>
          <a:p>
            <a:r>
              <a:rPr lang="en-US" altLang="en-US" sz="2000" dirty="0"/>
              <a:t>When you want to see what’s in the </a:t>
            </a:r>
            <a:r>
              <a:rPr lang="en-US" altLang="en-US" sz="2000" dirty="0" err="1"/>
              <a:t>varibale</a:t>
            </a:r>
            <a:r>
              <a:rPr lang="en-US" altLang="en-US" sz="2000" dirty="0"/>
              <a:t>, you can able to read it by using</a:t>
            </a:r>
          </a:p>
          <a:p>
            <a:r>
              <a:rPr lang="en-US" altLang="en-US" sz="2000" dirty="0">
                <a:latin typeface="Shonar Bangla" pitchFamily="34" charset="0"/>
                <a:ea typeface="Shonar Bangla" pitchFamily="34" charset="0"/>
                <a:cs typeface="Shonar Bangla" pitchFamily="34" charset="0"/>
              </a:rPr>
              <a:t>	echo $username;</a:t>
            </a:r>
          </a:p>
          <a:p>
            <a:r>
              <a:rPr lang="en-US" altLang="en-US" sz="2000" dirty="0"/>
              <a:t>Or you can assign it to another variable like this:</a:t>
            </a:r>
          </a:p>
          <a:p>
            <a:r>
              <a:rPr lang="en-US" altLang="en-US" sz="2000" dirty="0">
                <a:latin typeface="Shonar Bangla" pitchFamily="34" charset="0"/>
                <a:ea typeface="Shonar Bangla" pitchFamily="34" charset="0"/>
                <a:cs typeface="Shonar Bangla" pitchFamily="34" charset="0"/>
              </a:rPr>
              <a:t>	$</a:t>
            </a:r>
            <a:r>
              <a:rPr lang="en-US" altLang="en-US" sz="2000" dirty="0" err="1">
                <a:latin typeface="Shonar Bangla" pitchFamily="34" charset="0"/>
                <a:ea typeface="Shonar Bangla" pitchFamily="34" charset="0"/>
                <a:cs typeface="Shonar Bangla" pitchFamily="34" charset="0"/>
              </a:rPr>
              <a:t>current_user</a:t>
            </a:r>
            <a:r>
              <a:rPr lang="en-US" altLang="en-US" sz="2000" dirty="0">
                <a:latin typeface="Shonar Bangla" pitchFamily="34" charset="0"/>
                <a:ea typeface="Shonar Bangla" pitchFamily="34" charset="0"/>
                <a:cs typeface="Shonar Bangla" pitchFamily="34" charset="0"/>
              </a:rPr>
              <a:t> = $username</a:t>
            </a:r>
            <a:r>
              <a:rPr lang="en-US" altLang="en-US" sz="2000" dirty="0"/>
              <a:t>;</a:t>
            </a:r>
            <a:endParaRPr lang="en-US" altLang="en-US" sz="2000" dirty="0">
              <a:latin typeface="Shonar Bangla" pitchFamily="34" charset="0"/>
              <a:ea typeface="Shonar Bangla" pitchFamily="34" charset="0"/>
              <a:cs typeface="Shonar Bangla" pitchFamily="34" charset="0"/>
            </a:endParaRPr>
          </a:p>
          <a:p>
            <a:endParaRPr lang="en-US" altLang="en-US" sz="2000" dirty="0">
              <a:latin typeface="Shonar Bangla" pitchFamily="34" charset="0"/>
              <a:ea typeface="Shonar Bangla" pitchFamily="34" charset="0"/>
              <a:cs typeface="Shonar Bangla" pitchFamily="34" charset="0"/>
            </a:endParaRPr>
          </a:p>
          <a:p>
            <a:endParaRPr lang="en-US" altLang="en-US" dirty="0"/>
          </a:p>
        </p:txBody>
      </p:sp>
      <p:pic>
        <p:nvPicPr>
          <p:cNvPr id="27652" name="Picture 2"/>
          <p:cNvPicPr>
            <a:picLocks noChangeAspect="1" noChangeArrowheads="1"/>
          </p:cNvPicPr>
          <p:nvPr/>
        </p:nvPicPr>
        <p:blipFill>
          <a:blip r:embed="rId2"/>
          <a:srcRect/>
          <a:stretch>
            <a:fillRect/>
          </a:stretch>
        </p:blipFill>
        <p:spPr bwMode="auto">
          <a:xfrm>
            <a:off x="5638800" y="4495800"/>
            <a:ext cx="3324225" cy="1676400"/>
          </a:xfrm>
          <a:prstGeom prst="rect">
            <a:avLst/>
          </a:prstGeom>
          <a:noFill/>
          <a:ln w="9525">
            <a:noFill/>
            <a:miter lim="800000"/>
            <a:headEnd/>
            <a:tailEnd/>
          </a:ln>
        </p:spPr>
      </p:pic>
      <p:sp>
        <p:nvSpPr>
          <p:cNvPr id="27653" name="Rectangle 5"/>
          <p:cNvSpPr>
            <a:spLocks noChangeArrowheads="1"/>
          </p:cNvSpPr>
          <p:nvPr/>
        </p:nvSpPr>
        <p:spPr bwMode="auto">
          <a:xfrm>
            <a:off x="381000" y="4724400"/>
            <a:ext cx="4800600" cy="830263"/>
          </a:xfrm>
          <a:prstGeom prst="rect">
            <a:avLst/>
          </a:prstGeom>
          <a:noFill/>
          <a:ln w="9525">
            <a:noFill/>
            <a:miter lim="800000"/>
            <a:headEnd/>
            <a:tailEnd/>
          </a:ln>
        </p:spPr>
        <p:txBody>
          <a:bodyPr>
            <a:spAutoFit/>
          </a:bodyPr>
          <a:lstStyle/>
          <a:p>
            <a:r>
              <a:rPr lang="en-US" altLang="en-US" sz="1600" dirty="0"/>
              <a:t>Now you can call it up by entering the following into your browser’s address bar:</a:t>
            </a:r>
          </a:p>
          <a:p>
            <a:r>
              <a:rPr lang="en-US" altLang="en-US" sz="1600" dirty="0"/>
              <a:t>http://localhost/test1.php</a:t>
            </a:r>
          </a:p>
        </p:txBody>
      </p:sp>
      <p:sp>
        <p:nvSpPr>
          <p:cNvPr id="27654" name="Rectangle 6"/>
          <p:cNvSpPr>
            <a:spLocks noChangeArrowheads="1"/>
          </p:cNvSpPr>
          <p:nvPr/>
        </p:nvSpPr>
        <p:spPr bwMode="auto">
          <a:xfrm>
            <a:off x="381000" y="5534025"/>
            <a:ext cx="4876800" cy="1077913"/>
          </a:xfrm>
          <a:prstGeom prst="rect">
            <a:avLst/>
          </a:prstGeom>
          <a:noFill/>
          <a:ln w="9525">
            <a:noFill/>
            <a:miter lim="800000"/>
            <a:headEnd/>
            <a:tailEnd/>
          </a:ln>
        </p:spPr>
        <p:txBody>
          <a:bodyPr>
            <a:spAutoFit/>
          </a:bodyPr>
          <a:lstStyle/>
          <a:p>
            <a:r>
              <a:rPr lang="en-US" altLang="en-US" sz="1600" dirty="0"/>
              <a:t>The result of running this code should be two occurrences of the name </a:t>
            </a:r>
            <a:r>
              <a:rPr lang="en-US" altLang="en-US" sz="1600" i="1" dirty="0"/>
              <a:t>Fred </a:t>
            </a:r>
            <a:r>
              <a:rPr lang="en-US" altLang="en-US" sz="1600" i="1" dirty="0" err="1"/>
              <a:t>Smith,</a:t>
            </a:r>
            <a:r>
              <a:rPr lang="en-US" altLang="en-US" sz="1600" dirty="0" err="1"/>
              <a:t>the</a:t>
            </a:r>
            <a:r>
              <a:rPr lang="en-US" altLang="en-US" sz="1600" dirty="0"/>
              <a:t> first of which is the result of the echo $username command, and the second of the echo $</a:t>
            </a:r>
            <a:r>
              <a:rPr lang="en-US" altLang="en-US" sz="1600" dirty="0" err="1"/>
              <a:t>current_user</a:t>
            </a:r>
            <a:r>
              <a:rPr lang="en-US" altLang="en-US" sz="1600" dirty="0"/>
              <a:t> command.</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81000" y="381000"/>
            <a:ext cx="2446338" cy="461963"/>
          </a:xfrm>
          <a:prstGeom prst="rect">
            <a:avLst/>
          </a:prstGeom>
          <a:noFill/>
          <a:ln w="9525">
            <a:noFill/>
            <a:miter lim="800000"/>
            <a:headEnd/>
            <a:tailEnd/>
          </a:ln>
        </p:spPr>
        <p:txBody>
          <a:bodyPr wrap="none">
            <a:spAutoFit/>
          </a:bodyPr>
          <a:lstStyle/>
          <a:p>
            <a:r>
              <a:rPr lang="en-US" altLang="en-US">
                <a:solidFill>
                  <a:srgbClr val="7030A0"/>
                </a:solidFill>
              </a:rPr>
              <a:t>Numeric variables</a:t>
            </a:r>
          </a:p>
        </p:txBody>
      </p:sp>
      <p:sp>
        <p:nvSpPr>
          <p:cNvPr id="28675" name="Rectangle 3"/>
          <p:cNvSpPr>
            <a:spLocks noChangeArrowheads="1"/>
          </p:cNvSpPr>
          <p:nvPr/>
        </p:nvSpPr>
        <p:spPr bwMode="auto">
          <a:xfrm>
            <a:off x="990600" y="914400"/>
            <a:ext cx="1971675" cy="830263"/>
          </a:xfrm>
          <a:prstGeom prst="rect">
            <a:avLst/>
          </a:prstGeom>
          <a:noFill/>
          <a:ln w="9525">
            <a:noFill/>
            <a:miter lim="800000"/>
            <a:headEnd/>
            <a:tailEnd/>
          </a:ln>
        </p:spPr>
        <p:txBody>
          <a:bodyPr wrap="none">
            <a:spAutoFit/>
          </a:bodyPr>
          <a:lstStyle/>
          <a:p>
            <a:r>
              <a:rPr lang="en-US" altLang="en-US"/>
              <a:t>$count = 17;</a:t>
            </a:r>
          </a:p>
          <a:p>
            <a:r>
              <a:rPr lang="en-US" altLang="en-US"/>
              <a:t>$count = 17.5;</a:t>
            </a:r>
          </a:p>
        </p:txBody>
      </p:sp>
      <p:sp>
        <p:nvSpPr>
          <p:cNvPr id="28676" name="Rectangle 4"/>
          <p:cNvSpPr>
            <a:spLocks noChangeArrowheads="1"/>
          </p:cNvSpPr>
          <p:nvPr/>
        </p:nvSpPr>
        <p:spPr bwMode="auto">
          <a:xfrm>
            <a:off x="609600" y="1828800"/>
            <a:ext cx="1022350" cy="461963"/>
          </a:xfrm>
          <a:prstGeom prst="rect">
            <a:avLst/>
          </a:prstGeom>
          <a:noFill/>
          <a:ln w="9525">
            <a:noFill/>
            <a:miter lim="800000"/>
            <a:headEnd/>
            <a:tailEnd/>
          </a:ln>
        </p:spPr>
        <p:txBody>
          <a:bodyPr wrap="none">
            <a:spAutoFit/>
          </a:bodyPr>
          <a:lstStyle/>
          <a:p>
            <a:r>
              <a:rPr lang="en-US" altLang="en-US">
                <a:solidFill>
                  <a:srgbClr val="7030A0"/>
                </a:solidFill>
              </a:rPr>
              <a:t>Arrays</a:t>
            </a:r>
          </a:p>
        </p:txBody>
      </p:sp>
      <p:sp>
        <p:nvSpPr>
          <p:cNvPr id="28677" name="Rectangle 5"/>
          <p:cNvSpPr>
            <a:spLocks noChangeArrowheads="1"/>
          </p:cNvSpPr>
          <p:nvPr/>
        </p:nvSpPr>
        <p:spPr bwMode="auto">
          <a:xfrm>
            <a:off x="1066800" y="2286000"/>
            <a:ext cx="7239000" cy="2586038"/>
          </a:xfrm>
          <a:prstGeom prst="rect">
            <a:avLst/>
          </a:prstGeom>
          <a:noFill/>
          <a:ln w="9525">
            <a:noFill/>
            <a:miter lim="800000"/>
            <a:headEnd/>
            <a:tailEnd/>
          </a:ln>
        </p:spPr>
        <p:txBody>
          <a:bodyPr>
            <a:spAutoFit/>
          </a:bodyPr>
          <a:lstStyle/>
          <a:p>
            <a:pPr>
              <a:buFontTx/>
              <a:buChar char="•"/>
            </a:pPr>
            <a:r>
              <a:rPr lang="en-US" altLang="en-US" sz="1800"/>
              <a:t>An array stores multiple values in one single variable:</a:t>
            </a:r>
          </a:p>
          <a:p>
            <a:r>
              <a:rPr lang="en-US" altLang="en-US" sz="1800">
                <a:latin typeface="Shonar Bangla" pitchFamily="34" charset="0"/>
                <a:ea typeface="Shonar Bangla" pitchFamily="34" charset="0"/>
                <a:cs typeface="Shonar Bangla" pitchFamily="34" charset="0"/>
              </a:rPr>
              <a:t>	$team = array('Bill', 'Mary', 'Mike', 'Chris', 'Anne');</a:t>
            </a:r>
          </a:p>
          <a:p>
            <a:pPr>
              <a:buFontTx/>
              <a:buChar char="•"/>
            </a:pPr>
            <a:r>
              <a:rPr lang="en-US" altLang="en-US" sz="1800"/>
              <a:t>Each string is enclosed in apostrophes.</a:t>
            </a:r>
          </a:p>
          <a:p>
            <a:pPr>
              <a:buFontTx/>
              <a:buChar char="•"/>
            </a:pPr>
            <a:r>
              <a:rPr lang="en-US" altLang="en-US" sz="1800"/>
              <a:t>If we then wanted to know who player 4 is, we could use this command:</a:t>
            </a:r>
          </a:p>
          <a:p>
            <a:r>
              <a:rPr lang="en-US" altLang="en-US" sz="1800">
                <a:latin typeface="Shonar Bangla" pitchFamily="34" charset="0"/>
                <a:ea typeface="Shonar Bangla" pitchFamily="34" charset="0"/>
                <a:cs typeface="Shonar Bangla" pitchFamily="34" charset="0"/>
              </a:rPr>
              <a:t>	echo $team[3]; // Displays the name Chris</a:t>
            </a:r>
          </a:p>
          <a:p>
            <a:endParaRPr lang="en-US" altLang="en-US"/>
          </a:p>
          <a:p>
            <a:r>
              <a:rPr lang="en-US" altLang="en-US"/>
              <a:t/>
            </a:r>
            <a:br>
              <a:rPr lang="en-US" altLang="en-US"/>
            </a:br>
            <a:endParaRPr lang="en-US" altLang="en-US"/>
          </a:p>
        </p:txBody>
      </p:sp>
      <p:sp>
        <p:nvSpPr>
          <p:cNvPr id="28678" name="Rectangle 7"/>
          <p:cNvSpPr>
            <a:spLocks noChangeArrowheads="1"/>
          </p:cNvSpPr>
          <p:nvPr/>
        </p:nvSpPr>
        <p:spPr bwMode="auto">
          <a:xfrm>
            <a:off x="685800" y="3733800"/>
            <a:ext cx="3160713" cy="461963"/>
          </a:xfrm>
          <a:prstGeom prst="rect">
            <a:avLst/>
          </a:prstGeom>
          <a:noFill/>
          <a:ln w="9525">
            <a:noFill/>
            <a:miter lim="800000"/>
            <a:headEnd/>
            <a:tailEnd/>
          </a:ln>
        </p:spPr>
        <p:txBody>
          <a:bodyPr wrap="none">
            <a:spAutoFit/>
          </a:bodyPr>
          <a:lstStyle/>
          <a:p>
            <a:r>
              <a:rPr lang="en-US" altLang="en-US">
                <a:solidFill>
                  <a:srgbClr val="7030A0"/>
                </a:solidFill>
              </a:rPr>
              <a:t>Two-dimensional arrays</a:t>
            </a:r>
          </a:p>
        </p:txBody>
      </p:sp>
      <p:sp>
        <p:nvSpPr>
          <p:cNvPr id="28679" name="Rectangle 8"/>
          <p:cNvSpPr>
            <a:spLocks noChangeArrowheads="1"/>
          </p:cNvSpPr>
          <p:nvPr/>
        </p:nvSpPr>
        <p:spPr bwMode="auto">
          <a:xfrm>
            <a:off x="990600" y="4191000"/>
            <a:ext cx="7543800" cy="1138238"/>
          </a:xfrm>
          <a:prstGeom prst="rect">
            <a:avLst/>
          </a:prstGeom>
          <a:noFill/>
          <a:ln w="9525">
            <a:noFill/>
            <a:miter lim="800000"/>
            <a:headEnd/>
            <a:tailEnd/>
          </a:ln>
        </p:spPr>
        <p:txBody>
          <a:bodyPr>
            <a:spAutoFit/>
          </a:bodyPr>
          <a:lstStyle/>
          <a:p>
            <a:r>
              <a:rPr lang="en-US" altLang="en-US" sz="1800"/>
              <a:t>A multidimensional array is an array containing one or more arrays.</a:t>
            </a:r>
          </a:p>
          <a:p>
            <a:r>
              <a:rPr lang="en-US" altLang="en-US"/>
              <a:t/>
            </a:r>
            <a:br>
              <a:rPr lang="en-US" altLang="en-US"/>
            </a:br>
            <a:endParaRPr lang="en-US" altLang="en-US"/>
          </a:p>
        </p:txBody>
      </p:sp>
      <p:sp>
        <p:nvSpPr>
          <p:cNvPr id="28680" name="Rectangle 9"/>
          <p:cNvSpPr>
            <a:spLocks noChangeArrowheads="1"/>
          </p:cNvSpPr>
          <p:nvPr/>
        </p:nvSpPr>
        <p:spPr bwMode="auto">
          <a:xfrm>
            <a:off x="914400" y="4648200"/>
            <a:ext cx="4572000" cy="2032000"/>
          </a:xfrm>
          <a:prstGeom prst="rect">
            <a:avLst/>
          </a:prstGeom>
          <a:noFill/>
          <a:ln w="9525">
            <a:noFill/>
            <a:miter lim="800000"/>
            <a:headEnd/>
            <a:tailEnd/>
          </a:ln>
        </p:spPr>
        <p:txBody>
          <a:bodyPr>
            <a:spAutoFit/>
          </a:bodyPr>
          <a:lstStyle/>
          <a:p>
            <a:r>
              <a:rPr lang="en-US" altLang="en-US" sz="1800" dirty="0">
                <a:latin typeface="Shonar Bangla" pitchFamily="34" charset="0"/>
                <a:ea typeface="Shonar Bangla" pitchFamily="34" charset="0"/>
                <a:cs typeface="Shonar Bangla" pitchFamily="34" charset="0"/>
              </a:rPr>
              <a:t>$cars = array</a:t>
            </a:r>
            <a:br>
              <a:rPr lang="en-US" altLang="en-US" sz="1800" dirty="0">
                <a:latin typeface="Shonar Bangla" pitchFamily="34" charset="0"/>
                <a:ea typeface="Shonar Bangla" pitchFamily="34" charset="0"/>
                <a:cs typeface="Shonar Bangla" pitchFamily="34" charset="0"/>
              </a:rPr>
            </a:br>
            <a:r>
              <a:rPr lang="en-US" altLang="en-US" sz="1800" dirty="0">
                <a:latin typeface="Shonar Bangla" pitchFamily="34" charset="0"/>
                <a:ea typeface="Shonar Bangla" pitchFamily="34" charset="0"/>
                <a:cs typeface="Shonar Bangla" pitchFamily="34" charset="0"/>
              </a:rPr>
              <a:t>  (</a:t>
            </a:r>
            <a:br>
              <a:rPr lang="en-US" altLang="en-US" sz="1800" dirty="0">
                <a:latin typeface="Shonar Bangla" pitchFamily="34" charset="0"/>
                <a:ea typeface="Shonar Bangla" pitchFamily="34" charset="0"/>
                <a:cs typeface="Shonar Bangla" pitchFamily="34" charset="0"/>
              </a:rPr>
            </a:br>
            <a:r>
              <a:rPr lang="en-US" altLang="en-US" sz="1800" dirty="0">
                <a:latin typeface="Shonar Bangla" pitchFamily="34" charset="0"/>
                <a:ea typeface="Shonar Bangla" pitchFamily="34" charset="0"/>
                <a:cs typeface="Shonar Bangla" pitchFamily="34" charset="0"/>
              </a:rPr>
              <a:t>  array("Volvo",22,18),</a:t>
            </a:r>
            <a:br>
              <a:rPr lang="en-US" altLang="en-US" sz="1800" dirty="0">
                <a:latin typeface="Shonar Bangla" pitchFamily="34" charset="0"/>
                <a:ea typeface="Shonar Bangla" pitchFamily="34" charset="0"/>
                <a:cs typeface="Shonar Bangla" pitchFamily="34" charset="0"/>
              </a:rPr>
            </a:br>
            <a:r>
              <a:rPr lang="en-US" altLang="en-US" sz="1800" dirty="0">
                <a:latin typeface="Shonar Bangla" pitchFamily="34" charset="0"/>
                <a:ea typeface="Shonar Bangla" pitchFamily="34" charset="0"/>
                <a:cs typeface="Shonar Bangla" pitchFamily="34" charset="0"/>
              </a:rPr>
              <a:t>  array("BMW",15,13),</a:t>
            </a:r>
            <a:br>
              <a:rPr lang="en-US" altLang="en-US" sz="1800" dirty="0">
                <a:latin typeface="Shonar Bangla" pitchFamily="34" charset="0"/>
                <a:ea typeface="Shonar Bangla" pitchFamily="34" charset="0"/>
                <a:cs typeface="Shonar Bangla" pitchFamily="34" charset="0"/>
              </a:rPr>
            </a:br>
            <a:r>
              <a:rPr lang="en-US" altLang="en-US" sz="1800" dirty="0">
                <a:latin typeface="Shonar Bangla" pitchFamily="34" charset="0"/>
                <a:ea typeface="Shonar Bangla" pitchFamily="34" charset="0"/>
                <a:cs typeface="Shonar Bangla" pitchFamily="34" charset="0"/>
              </a:rPr>
              <a:t>  array("Saab",5,2),</a:t>
            </a:r>
            <a:br>
              <a:rPr lang="en-US" altLang="en-US" sz="1800" dirty="0">
                <a:latin typeface="Shonar Bangla" pitchFamily="34" charset="0"/>
                <a:ea typeface="Shonar Bangla" pitchFamily="34" charset="0"/>
                <a:cs typeface="Shonar Bangla" pitchFamily="34" charset="0"/>
              </a:rPr>
            </a:br>
            <a:r>
              <a:rPr lang="en-US" altLang="en-US" sz="1800" dirty="0">
                <a:latin typeface="Shonar Bangla" pitchFamily="34" charset="0"/>
                <a:ea typeface="Shonar Bangla" pitchFamily="34" charset="0"/>
                <a:cs typeface="Shonar Bangla" pitchFamily="34" charset="0"/>
              </a:rPr>
              <a:t>  array("Land Rover",17,15)</a:t>
            </a:r>
            <a:br>
              <a:rPr lang="en-US" altLang="en-US" sz="1800" dirty="0">
                <a:latin typeface="Shonar Bangla" pitchFamily="34" charset="0"/>
                <a:ea typeface="Shonar Bangla" pitchFamily="34" charset="0"/>
                <a:cs typeface="Shonar Bangla" pitchFamily="34" charset="0"/>
              </a:rPr>
            </a:br>
            <a:r>
              <a:rPr lang="en-US" altLang="en-US" sz="1800" dirty="0">
                <a:latin typeface="Shonar Bangla" pitchFamily="34" charset="0"/>
                <a:ea typeface="Shonar Bangla" pitchFamily="34" charset="0"/>
                <a:cs typeface="Shonar Bangla" pitchFamily="34" charset="0"/>
              </a:rPr>
              <a:t>  );</a:t>
            </a:r>
          </a:p>
        </p:txBody>
      </p:sp>
      <p:pic>
        <p:nvPicPr>
          <p:cNvPr id="28681" name="Picture 2"/>
          <p:cNvPicPr>
            <a:picLocks noChangeAspect="1" noChangeArrowheads="1"/>
          </p:cNvPicPr>
          <p:nvPr/>
        </p:nvPicPr>
        <p:blipFill>
          <a:blip r:embed="rId2"/>
          <a:srcRect/>
          <a:stretch>
            <a:fillRect/>
          </a:stretch>
        </p:blipFill>
        <p:spPr bwMode="auto">
          <a:xfrm>
            <a:off x="4343400" y="4800600"/>
            <a:ext cx="4010025" cy="1590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533400" y="381000"/>
            <a:ext cx="2908300" cy="461963"/>
          </a:xfrm>
          <a:prstGeom prst="rect">
            <a:avLst/>
          </a:prstGeom>
          <a:noFill/>
          <a:ln w="9525">
            <a:noFill/>
            <a:miter lim="800000"/>
            <a:headEnd/>
            <a:tailEnd/>
          </a:ln>
        </p:spPr>
        <p:txBody>
          <a:bodyPr wrap="none">
            <a:spAutoFit/>
          </a:bodyPr>
          <a:lstStyle/>
          <a:p>
            <a:r>
              <a:rPr lang="en-US" altLang="en-US">
                <a:solidFill>
                  <a:srgbClr val="7030A0"/>
                </a:solidFill>
              </a:rPr>
              <a:t>Variable-naming rules</a:t>
            </a:r>
          </a:p>
        </p:txBody>
      </p:sp>
      <p:sp>
        <p:nvSpPr>
          <p:cNvPr id="29699" name="Rectangle 3"/>
          <p:cNvSpPr>
            <a:spLocks noChangeArrowheads="1"/>
          </p:cNvSpPr>
          <p:nvPr/>
        </p:nvSpPr>
        <p:spPr bwMode="auto">
          <a:xfrm>
            <a:off x="1143000" y="990600"/>
            <a:ext cx="7467600" cy="2586038"/>
          </a:xfrm>
          <a:prstGeom prst="rect">
            <a:avLst/>
          </a:prstGeom>
          <a:noFill/>
          <a:ln w="9525">
            <a:noFill/>
            <a:miter lim="800000"/>
            <a:headEnd/>
            <a:tailEnd/>
          </a:ln>
        </p:spPr>
        <p:txBody>
          <a:bodyPr>
            <a:spAutoFit/>
          </a:bodyPr>
          <a:lstStyle/>
          <a:p>
            <a:pPr>
              <a:buFontTx/>
              <a:buChar char="•"/>
            </a:pPr>
            <a:r>
              <a:rPr lang="en-US" altLang="en-US" sz="1800"/>
              <a:t>Variable names must start with a letter of the alphabet or the </a:t>
            </a:r>
            <a:r>
              <a:rPr lang="en-US" altLang="en-US" sz="1800" i="1"/>
              <a:t>_ (underscore) </a:t>
            </a:r>
            <a:r>
              <a:rPr lang="en-US" altLang="en-US" sz="1800"/>
              <a:t>character.</a:t>
            </a:r>
          </a:p>
          <a:p>
            <a:r>
              <a:rPr lang="en-US" altLang="en-US" sz="1800"/>
              <a:t>• Variable names can contain only the characters a-z, A-Z, 0-9, and _ (underscore).</a:t>
            </a:r>
          </a:p>
          <a:p>
            <a:r>
              <a:rPr lang="en-US" altLang="en-US" sz="1800"/>
              <a:t>• Variable names may not contain spaces. If a variable must comprise more than one word, it should be separated with the </a:t>
            </a:r>
            <a:r>
              <a:rPr lang="en-US" altLang="en-US" sz="1800" i="1"/>
              <a:t>_ </a:t>
            </a:r>
            <a:r>
              <a:rPr lang="en-US" altLang="en-US" sz="1800" b="1" i="1"/>
              <a:t>(underscore) character </a:t>
            </a:r>
          </a:p>
          <a:p>
            <a:r>
              <a:rPr lang="en-US" altLang="en-US" sz="1800" b="1" i="1"/>
              <a:t>(e.g., </a:t>
            </a:r>
            <a:r>
              <a:rPr lang="en-US" altLang="en-US" sz="1800"/>
              <a:t>$user_name).</a:t>
            </a:r>
          </a:p>
          <a:p>
            <a:r>
              <a:rPr lang="en-US" altLang="en-US" sz="1800"/>
              <a:t>• Variable names are case-sensitive. The variable $High_Score is not the same as the variable $high_score.</a:t>
            </a:r>
          </a:p>
        </p:txBody>
      </p:sp>
      <p:sp>
        <p:nvSpPr>
          <p:cNvPr id="29700" name="Rectangle 4"/>
          <p:cNvSpPr>
            <a:spLocks noChangeArrowheads="1"/>
          </p:cNvSpPr>
          <p:nvPr/>
        </p:nvSpPr>
        <p:spPr bwMode="auto">
          <a:xfrm>
            <a:off x="762000" y="3581400"/>
            <a:ext cx="1398588" cy="461963"/>
          </a:xfrm>
          <a:prstGeom prst="rect">
            <a:avLst/>
          </a:prstGeom>
          <a:noFill/>
          <a:ln w="9525">
            <a:noFill/>
            <a:miter lim="800000"/>
            <a:headEnd/>
            <a:tailEnd/>
          </a:ln>
        </p:spPr>
        <p:txBody>
          <a:bodyPr wrap="none">
            <a:spAutoFit/>
          </a:bodyPr>
          <a:lstStyle/>
          <a:p>
            <a:r>
              <a:rPr lang="en-US" altLang="en-US">
                <a:solidFill>
                  <a:srgbClr val="7030A0"/>
                </a:solidFill>
              </a:rPr>
              <a:t>Operators</a:t>
            </a:r>
          </a:p>
        </p:txBody>
      </p:sp>
      <p:sp>
        <p:nvSpPr>
          <p:cNvPr id="29701" name="Rectangle 5"/>
          <p:cNvSpPr>
            <a:spLocks noChangeArrowheads="1"/>
          </p:cNvSpPr>
          <p:nvPr/>
        </p:nvSpPr>
        <p:spPr bwMode="auto">
          <a:xfrm>
            <a:off x="1066800" y="4114800"/>
            <a:ext cx="8305800" cy="1200150"/>
          </a:xfrm>
          <a:prstGeom prst="rect">
            <a:avLst/>
          </a:prstGeom>
          <a:noFill/>
          <a:ln w="9525">
            <a:noFill/>
            <a:miter lim="800000"/>
            <a:headEnd/>
            <a:tailEnd/>
          </a:ln>
        </p:spPr>
        <p:txBody>
          <a:bodyPr>
            <a:spAutoFit/>
          </a:bodyPr>
          <a:lstStyle/>
          <a:p>
            <a:r>
              <a:rPr lang="en-US" altLang="en-US" sz="1800" i="1"/>
              <a:t>Operators are the mathematical, string, comparison, and logical commands such as</a:t>
            </a:r>
          </a:p>
          <a:p>
            <a:r>
              <a:rPr lang="en-US" altLang="en-US" sz="1800"/>
              <a:t>plus, minus, multiply, and divide. PHP looks a lot like plain arithmetic; for instance,</a:t>
            </a:r>
          </a:p>
          <a:p>
            <a:r>
              <a:rPr lang="en-US" altLang="en-US" sz="1800"/>
              <a:t>the following statement outputs 8:</a:t>
            </a:r>
          </a:p>
          <a:p>
            <a:r>
              <a:rPr lang="en-US" altLang="en-US" sz="1800">
                <a:latin typeface="Shonar Bangla" pitchFamily="34" charset="0"/>
                <a:ea typeface="Shonar Bangla" pitchFamily="34" charset="0"/>
                <a:cs typeface="Shonar Bangla" pitchFamily="34" charset="0"/>
              </a:rPr>
              <a:t>	echo 6 + 2;</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381000" y="152400"/>
            <a:ext cx="2736850" cy="461963"/>
          </a:xfrm>
          <a:prstGeom prst="rect">
            <a:avLst/>
          </a:prstGeom>
          <a:noFill/>
          <a:ln w="9525">
            <a:noFill/>
            <a:miter lim="800000"/>
            <a:headEnd/>
            <a:tailEnd/>
          </a:ln>
        </p:spPr>
        <p:txBody>
          <a:bodyPr wrap="none">
            <a:spAutoFit/>
          </a:bodyPr>
          <a:lstStyle/>
          <a:p>
            <a:r>
              <a:rPr lang="en-US" altLang="en-US">
                <a:solidFill>
                  <a:srgbClr val="7030A0"/>
                </a:solidFill>
              </a:rPr>
              <a:t>Arithmetic operators</a:t>
            </a:r>
          </a:p>
        </p:txBody>
      </p:sp>
      <p:sp>
        <p:nvSpPr>
          <p:cNvPr id="30723" name="Rectangle 3"/>
          <p:cNvSpPr>
            <a:spLocks noChangeArrowheads="1"/>
          </p:cNvSpPr>
          <p:nvPr/>
        </p:nvSpPr>
        <p:spPr bwMode="auto">
          <a:xfrm>
            <a:off x="838200" y="609600"/>
            <a:ext cx="7924800" cy="923925"/>
          </a:xfrm>
          <a:prstGeom prst="rect">
            <a:avLst/>
          </a:prstGeom>
          <a:noFill/>
          <a:ln w="9525">
            <a:noFill/>
            <a:miter lim="800000"/>
            <a:headEnd/>
            <a:tailEnd/>
          </a:ln>
        </p:spPr>
        <p:txBody>
          <a:bodyPr>
            <a:spAutoFit/>
          </a:bodyPr>
          <a:lstStyle/>
          <a:p>
            <a:r>
              <a:rPr lang="en-US" altLang="en-US" sz="1800"/>
              <a:t>They are used to perform mathematics. You can use them for the main four operations (plus, minus, times, and divide) as well as to find a modulus (the remainder after a division) and to increment or decrement a value (see Table 3-1).</a:t>
            </a:r>
          </a:p>
        </p:txBody>
      </p:sp>
      <p:pic>
        <p:nvPicPr>
          <p:cNvPr id="30724" name="Picture 2"/>
          <p:cNvPicPr>
            <a:picLocks noChangeAspect="1" noChangeArrowheads="1"/>
          </p:cNvPicPr>
          <p:nvPr/>
        </p:nvPicPr>
        <p:blipFill>
          <a:blip r:embed="rId2"/>
          <a:srcRect/>
          <a:stretch>
            <a:fillRect/>
          </a:stretch>
        </p:blipFill>
        <p:spPr bwMode="auto">
          <a:xfrm>
            <a:off x="5791200" y="1524000"/>
            <a:ext cx="3143250" cy="2667000"/>
          </a:xfrm>
          <a:prstGeom prst="rect">
            <a:avLst/>
          </a:prstGeom>
          <a:noFill/>
          <a:ln w="9525">
            <a:noFill/>
            <a:miter lim="800000"/>
            <a:headEnd/>
            <a:tailEnd/>
          </a:ln>
        </p:spPr>
      </p:pic>
      <p:sp>
        <p:nvSpPr>
          <p:cNvPr id="30725" name="Rectangle 5"/>
          <p:cNvSpPr>
            <a:spLocks noChangeArrowheads="1"/>
          </p:cNvSpPr>
          <p:nvPr/>
        </p:nvSpPr>
        <p:spPr bwMode="auto">
          <a:xfrm>
            <a:off x="609600" y="1905000"/>
            <a:ext cx="2876550" cy="461963"/>
          </a:xfrm>
          <a:prstGeom prst="rect">
            <a:avLst/>
          </a:prstGeom>
          <a:noFill/>
          <a:ln w="9525">
            <a:noFill/>
            <a:miter lim="800000"/>
            <a:headEnd/>
            <a:tailEnd/>
          </a:ln>
        </p:spPr>
        <p:txBody>
          <a:bodyPr wrap="none">
            <a:spAutoFit/>
          </a:bodyPr>
          <a:lstStyle/>
          <a:p>
            <a:r>
              <a:rPr lang="en-US" altLang="en-US">
                <a:solidFill>
                  <a:srgbClr val="7030A0"/>
                </a:solidFill>
              </a:rPr>
              <a:t>Assignment operators</a:t>
            </a:r>
          </a:p>
        </p:txBody>
      </p:sp>
      <p:sp>
        <p:nvSpPr>
          <p:cNvPr id="30726" name="Rectangle 6"/>
          <p:cNvSpPr>
            <a:spLocks noChangeArrowheads="1"/>
          </p:cNvSpPr>
          <p:nvPr/>
        </p:nvSpPr>
        <p:spPr bwMode="auto">
          <a:xfrm>
            <a:off x="990600" y="2362200"/>
            <a:ext cx="4572000" cy="4524375"/>
          </a:xfrm>
          <a:prstGeom prst="rect">
            <a:avLst/>
          </a:prstGeom>
          <a:noFill/>
          <a:ln w="9525">
            <a:noFill/>
            <a:miter lim="800000"/>
            <a:headEnd/>
            <a:tailEnd/>
          </a:ln>
        </p:spPr>
        <p:txBody>
          <a:bodyPr>
            <a:spAutoFit/>
          </a:bodyPr>
          <a:lstStyle/>
          <a:p>
            <a:r>
              <a:rPr lang="en-US" altLang="en-US" sz="1800"/>
              <a:t>These operators are used to assign values to variables. </a:t>
            </a:r>
          </a:p>
          <a:p>
            <a:r>
              <a:rPr lang="en-US" altLang="en-US" sz="1800"/>
              <a:t>They start with the very simple</a:t>
            </a:r>
          </a:p>
          <a:p>
            <a:r>
              <a:rPr lang="en-US" altLang="en-US" sz="1800"/>
              <a:t>= and move on to +=, -=, and so on (see Table 3-2). </a:t>
            </a:r>
          </a:p>
          <a:p>
            <a:r>
              <a:rPr lang="en-US" altLang="en-US" sz="1800"/>
              <a:t>The operator += adds the value on</a:t>
            </a:r>
          </a:p>
          <a:p>
            <a:r>
              <a:rPr lang="en-US" altLang="en-US" sz="1800"/>
              <a:t>the right side to the variable on the left, instead of totally replacing the value on the</a:t>
            </a:r>
          </a:p>
          <a:p>
            <a:r>
              <a:rPr lang="en-US" altLang="en-US" sz="1800"/>
              <a:t>left. Thus, if $count starts with the value 5, the statement</a:t>
            </a:r>
          </a:p>
          <a:p>
            <a:r>
              <a:rPr lang="en-US" altLang="en-US" sz="1800">
                <a:latin typeface="Shonar Bangla" pitchFamily="34" charset="0"/>
                <a:ea typeface="Shonar Bangla" pitchFamily="34" charset="0"/>
                <a:cs typeface="Shonar Bangla" pitchFamily="34" charset="0"/>
              </a:rPr>
              <a:t>	$count += 1;</a:t>
            </a:r>
          </a:p>
          <a:p>
            <a:r>
              <a:rPr lang="en-US" altLang="en-US" sz="1800"/>
              <a:t>sets $count to 6, just like the more familiar assignment statement:</a:t>
            </a:r>
          </a:p>
          <a:p>
            <a:r>
              <a:rPr lang="en-US" altLang="en-US" sz="1800">
                <a:latin typeface="Shonar Bangla" pitchFamily="34" charset="0"/>
                <a:ea typeface="Shonar Bangla" pitchFamily="34" charset="0"/>
                <a:cs typeface="Shonar Bangla" pitchFamily="34" charset="0"/>
              </a:rPr>
              <a:t>	$count = $count + 1;</a:t>
            </a:r>
          </a:p>
          <a:p>
            <a:r>
              <a:rPr lang="en-US" altLang="en-US" sz="1800"/>
              <a:t>Strings have their own operator, the period (.), detailed in the section “String concatenation”</a:t>
            </a:r>
          </a:p>
        </p:txBody>
      </p:sp>
      <p:pic>
        <p:nvPicPr>
          <p:cNvPr id="30727" name="Picture 3"/>
          <p:cNvPicPr>
            <a:picLocks noChangeAspect="1" noChangeArrowheads="1"/>
          </p:cNvPicPr>
          <p:nvPr/>
        </p:nvPicPr>
        <p:blipFill>
          <a:blip r:embed="rId3"/>
          <a:srcRect/>
          <a:stretch>
            <a:fillRect/>
          </a:stretch>
        </p:blipFill>
        <p:spPr bwMode="auto">
          <a:xfrm>
            <a:off x="5791200" y="4267200"/>
            <a:ext cx="31242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04800" y="228600"/>
            <a:ext cx="2909888" cy="461963"/>
          </a:xfrm>
          <a:prstGeom prst="rect">
            <a:avLst/>
          </a:prstGeom>
          <a:noFill/>
          <a:ln w="9525">
            <a:noFill/>
            <a:miter lim="800000"/>
            <a:headEnd/>
            <a:tailEnd/>
          </a:ln>
        </p:spPr>
        <p:txBody>
          <a:bodyPr wrap="none">
            <a:spAutoFit/>
          </a:bodyPr>
          <a:lstStyle/>
          <a:p>
            <a:r>
              <a:rPr lang="en-US" altLang="en-US">
                <a:solidFill>
                  <a:srgbClr val="7030A0"/>
                </a:solidFill>
              </a:rPr>
              <a:t>Comparison operators</a:t>
            </a:r>
          </a:p>
        </p:txBody>
      </p:sp>
      <p:sp>
        <p:nvSpPr>
          <p:cNvPr id="31747" name="Rectangle 3"/>
          <p:cNvSpPr>
            <a:spLocks noChangeArrowheads="1"/>
          </p:cNvSpPr>
          <p:nvPr/>
        </p:nvSpPr>
        <p:spPr bwMode="auto">
          <a:xfrm>
            <a:off x="304800" y="685800"/>
            <a:ext cx="5562600" cy="2032000"/>
          </a:xfrm>
          <a:prstGeom prst="rect">
            <a:avLst/>
          </a:prstGeom>
          <a:noFill/>
          <a:ln w="9525">
            <a:noFill/>
            <a:miter lim="800000"/>
            <a:headEnd/>
            <a:tailEnd/>
          </a:ln>
        </p:spPr>
        <p:txBody>
          <a:bodyPr>
            <a:spAutoFit/>
          </a:bodyPr>
          <a:lstStyle/>
          <a:p>
            <a:pPr>
              <a:buFontTx/>
              <a:buChar char="•"/>
            </a:pPr>
            <a:r>
              <a:rPr lang="en-US" altLang="en-US" sz="1800"/>
              <a:t>Comparison operators are generally used inside a construct such as an if statement in which you need to compare two items. </a:t>
            </a:r>
          </a:p>
          <a:p>
            <a:pPr>
              <a:buFontTx/>
              <a:buChar char="•"/>
            </a:pPr>
            <a:r>
              <a:rPr lang="en-US" altLang="en-US" sz="1800"/>
              <a:t>For example, you may wish to know whether a variable you have been incrementing has reached a specific value, or whether another variable is less than a set value, and so on (see Table 3-3).</a:t>
            </a:r>
          </a:p>
        </p:txBody>
      </p:sp>
      <p:pic>
        <p:nvPicPr>
          <p:cNvPr id="31748" name="Picture 2"/>
          <p:cNvPicPr>
            <a:picLocks noChangeAspect="1" noChangeArrowheads="1"/>
          </p:cNvPicPr>
          <p:nvPr/>
        </p:nvPicPr>
        <p:blipFill>
          <a:blip r:embed="rId2"/>
          <a:srcRect/>
          <a:stretch>
            <a:fillRect/>
          </a:stretch>
        </p:blipFill>
        <p:spPr bwMode="auto">
          <a:xfrm>
            <a:off x="6096000" y="152400"/>
            <a:ext cx="2895600" cy="2800350"/>
          </a:xfrm>
          <a:prstGeom prst="rect">
            <a:avLst/>
          </a:prstGeom>
          <a:noFill/>
          <a:ln w="9525">
            <a:noFill/>
            <a:miter lim="800000"/>
            <a:headEnd/>
            <a:tailEnd/>
          </a:ln>
        </p:spPr>
      </p:pic>
      <p:sp>
        <p:nvSpPr>
          <p:cNvPr id="31749" name="Rectangle 5"/>
          <p:cNvSpPr>
            <a:spLocks noChangeArrowheads="1"/>
          </p:cNvSpPr>
          <p:nvPr/>
        </p:nvSpPr>
        <p:spPr bwMode="auto">
          <a:xfrm>
            <a:off x="381000" y="2819400"/>
            <a:ext cx="2343150" cy="461963"/>
          </a:xfrm>
          <a:prstGeom prst="rect">
            <a:avLst/>
          </a:prstGeom>
          <a:noFill/>
          <a:ln w="9525">
            <a:noFill/>
            <a:miter lim="800000"/>
            <a:headEnd/>
            <a:tailEnd/>
          </a:ln>
        </p:spPr>
        <p:txBody>
          <a:bodyPr wrap="none">
            <a:spAutoFit/>
          </a:bodyPr>
          <a:lstStyle/>
          <a:p>
            <a:r>
              <a:rPr lang="en-US" altLang="en-US">
                <a:solidFill>
                  <a:srgbClr val="7030A0"/>
                </a:solidFill>
              </a:rPr>
              <a:t>Logical operators</a:t>
            </a:r>
          </a:p>
        </p:txBody>
      </p:sp>
      <p:sp>
        <p:nvSpPr>
          <p:cNvPr id="31750" name="Rectangle 6"/>
          <p:cNvSpPr>
            <a:spLocks noChangeArrowheads="1"/>
          </p:cNvSpPr>
          <p:nvPr/>
        </p:nvSpPr>
        <p:spPr bwMode="auto">
          <a:xfrm>
            <a:off x="457200" y="3276600"/>
            <a:ext cx="5486400" cy="1384300"/>
          </a:xfrm>
          <a:prstGeom prst="rect">
            <a:avLst/>
          </a:prstGeom>
          <a:noFill/>
          <a:ln w="9525">
            <a:noFill/>
            <a:miter lim="800000"/>
            <a:headEnd/>
            <a:tailEnd/>
          </a:ln>
        </p:spPr>
        <p:txBody>
          <a:bodyPr>
            <a:spAutoFit/>
          </a:bodyPr>
          <a:lstStyle/>
          <a:p>
            <a:r>
              <a:rPr lang="en-US" altLang="en-US" sz="1800"/>
              <a:t>The PHP logical operators are used to combine conditional statements.</a:t>
            </a:r>
          </a:p>
          <a:p>
            <a:r>
              <a:rPr lang="en-US" altLang="en-US"/>
              <a:t/>
            </a:r>
            <a:br>
              <a:rPr lang="en-US" altLang="en-US"/>
            </a:br>
            <a:endParaRPr lang="en-US" altLang="en-US"/>
          </a:p>
        </p:txBody>
      </p:sp>
      <p:pic>
        <p:nvPicPr>
          <p:cNvPr id="31751" name="Picture 3"/>
          <p:cNvPicPr>
            <a:picLocks noChangeAspect="1" noChangeArrowheads="1"/>
          </p:cNvPicPr>
          <p:nvPr/>
        </p:nvPicPr>
        <p:blipFill>
          <a:blip r:embed="rId3"/>
          <a:srcRect/>
          <a:stretch>
            <a:fillRect/>
          </a:stretch>
        </p:blipFill>
        <p:spPr bwMode="auto">
          <a:xfrm>
            <a:off x="4267200" y="3733800"/>
            <a:ext cx="4467225" cy="2800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42DC3F7C-1D66-386D-2336-C2FE82168D84}"/>
              </a:ext>
            </a:extLst>
          </p:cNvPr>
          <p:cNvPicPr>
            <a:picLocks noGrp="1" noChangeAspect="1"/>
          </p:cNvPicPr>
          <p:nvPr>
            <p:ph idx="1"/>
          </p:nvPr>
        </p:nvPicPr>
        <p:blipFill rotWithShape="1">
          <a:blip r:embed="rId2"/>
          <a:srcRect l="24461" t="15368" r="25462" b="18138"/>
          <a:stretch/>
        </p:blipFill>
        <p:spPr>
          <a:xfrm>
            <a:off x="1143000" y="1306512"/>
            <a:ext cx="6781800" cy="4637087"/>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381000" y="381000"/>
            <a:ext cx="6324600" cy="461963"/>
          </a:xfrm>
          <a:prstGeom prst="rect">
            <a:avLst/>
          </a:prstGeom>
          <a:noFill/>
          <a:ln w="9525">
            <a:noFill/>
            <a:miter lim="800000"/>
            <a:headEnd/>
            <a:tailEnd/>
          </a:ln>
        </p:spPr>
        <p:txBody>
          <a:bodyPr>
            <a:spAutoFit/>
          </a:bodyPr>
          <a:lstStyle/>
          <a:p>
            <a:r>
              <a:rPr lang="en-US" altLang="en-US">
                <a:solidFill>
                  <a:srgbClr val="7030A0"/>
                </a:solidFill>
              </a:rPr>
              <a:t>PHP Increment / Decrement Operators</a:t>
            </a:r>
          </a:p>
        </p:txBody>
      </p:sp>
      <p:sp>
        <p:nvSpPr>
          <p:cNvPr id="32771" name="Rectangle 3"/>
          <p:cNvSpPr>
            <a:spLocks noChangeArrowheads="1"/>
          </p:cNvSpPr>
          <p:nvPr/>
        </p:nvSpPr>
        <p:spPr bwMode="auto">
          <a:xfrm>
            <a:off x="914400" y="1066800"/>
            <a:ext cx="7086600" cy="646113"/>
          </a:xfrm>
          <a:prstGeom prst="rect">
            <a:avLst/>
          </a:prstGeom>
          <a:noFill/>
          <a:ln w="9525">
            <a:noFill/>
            <a:miter lim="800000"/>
            <a:headEnd/>
            <a:tailEnd/>
          </a:ln>
        </p:spPr>
        <p:txBody>
          <a:bodyPr>
            <a:spAutoFit/>
          </a:bodyPr>
          <a:lstStyle/>
          <a:p>
            <a:pPr>
              <a:buFontTx/>
              <a:buChar char="•"/>
            </a:pPr>
            <a:r>
              <a:rPr lang="en-US" altLang="en-US" sz="1800"/>
              <a:t>The PHP increment operators are used to increment a variable's value.</a:t>
            </a:r>
          </a:p>
          <a:p>
            <a:pPr>
              <a:buFontTx/>
              <a:buChar char="•"/>
            </a:pPr>
            <a:r>
              <a:rPr lang="en-US" altLang="en-US" sz="1800"/>
              <a:t>The PHP decrement operators are used to decrement a variable's value.</a:t>
            </a:r>
          </a:p>
        </p:txBody>
      </p:sp>
      <p:pic>
        <p:nvPicPr>
          <p:cNvPr id="32772" name="Picture 2"/>
          <p:cNvPicPr>
            <a:picLocks noChangeAspect="1" noChangeArrowheads="1"/>
          </p:cNvPicPr>
          <p:nvPr/>
        </p:nvPicPr>
        <p:blipFill>
          <a:blip r:embed="rId2"/>
          <a:srcRect/>
          <a:stretch>
            <a:fillRect/>
          </a:stretch>
        </p:blipFill>
        <p:spPr bwMode="auto">
          <a:xfrm>
            <a:off x="1447800" y="1981200"/>
            <a:ext cx="5915025" cy="3343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81000" y="228600"/>
            <a:ext cx="2738438" cy="461963"/>
          </a:xfrm>
          <a:prstGeom prst="rect">
            <a:avLst/>
          </a:prstGeom>
          <a:noFill/>
          <a:ln w="9525">
            <a:noFill/>
            <a:miter lim="800000"/>
            <a:headEnd/>
            <a:tailEnd/>
          </a:ln>
        </p:spPr>
        <p:txBody>
          <a:bodyPr wrap="none">
            <a:spAutoFit/>
          </a:bodyPr>
          <a:lstStyle/>
          <a:p>
            <a:r>
              <a:rPr lang="en-US" altLang="en-US">
                <a:solidFill>
                  <a:srgbClr val="7030A0"/>
                </a:solidFill>
              </a:rPr>
              <a:t>Variable Assignment</a:t>
            </a:r>
          </a:p>
        </p:txBody>
      </p:sp>
      <p:sp>
        <p:nvSpPr>
          <p:cNvPr id="33795" name="Rectangle 3"/>
          <p:cNvSpPr>
            <a:spLocks noChangeArrowheads="1"/>
          </p:cNvSpPr>
          <p:nvPr/>
        </p:nvSpPr>
        <p:spPr bwMode="auto">
          <a:xfrm>
            <a:off x="914400" y="838200"/>
            <a:ext cx="7848600" cy="2862263"/>
          </a:xfrm>
          <a:prstGeom prst="rect">
            <a:avLst/>
          </a:prstGeom>
          <a:noFill/>
          <a:ln w="9525">
            <a:noFill/>
            <a:miter lim="800000"/>
            <a:headEnd/>
            <a:tailEnd/>
          </a:ln>
        </p:spPr>
        <p:txBody>
          <a:bodyPr>
            <a:spAutoFit/>
          </a:bodyPr>
          <a:lstStyle/>
          <a:p>
            <a:r>
              <a:rPr lang="en-US" altLang="en-US" sz="1800"/>
              <a:t>The syntax to assign a value to a variable is always </a:t>
            </a:r>
            <a:r>
              <a:rPr lang="en-US" altLang="en-US" sz="1800" i="1"/>
              <a:t>variable = value. Or, to reassign the </a:t>
            </a:r>
            <a:r>
              <a:rPr lang="en-US" altLang="en-US" sz="1800"/>
              <a:t>value to another variable, it is </a:t>
            </a:r>
            <a:r>
              <a:rPr lang="en-US" altLang="en-US" sz="1800" i="1"/>
              <a:t>other variable = variable.</a:t>
            </a:r>
          </a:p>
          <a:p>
            <a:r>
              <a:rPr lang="en-US" altLang="en-US" sz="1800">
                <a:latin typeface="Shonar Bangla" pitchFamily="34" charset="0"/>
                <a:ea typeface="Shonar Bangla" pitchFamily="34" charset="0"/>
                <a:cs typeface="Shonar Bangla" pitchFamily="34" charset="0"/>
              </a:rPr>
              <a:t>	$x += 10;</a:t>
            </a:r>
          </a:p>
          <a:p>
            <a:r>
              <a:rPr lang="en-US" altLang="en-US" sz="1800"/>
              <a:t>which tells the PHP parser to add the value on the right to the variable $x. Likewise, we could subtract as follows:</a:t>
            </a:r>
          </a:p>
          <a:p>
            <a:r>
              <a:rPr lang="en-US" altLang="en-US" sz="1800">
                <a:latin typeface="Shonar Bangla" pitchFamily="34" charset="0"/>
                <a:ea typeface="Shonar Bangla" pitchFamily="34" charset="0"/>
                <a:cs typeface="Shonar Bangla" pitchFamily="34" charset="0"/>
              </a:rPr>
              <a:t>	$y -= 10;</a:t>
            </a:r>
          </a:p>
          <a:p>
            <a:r>
              <a:rPr lang="en-US" altLang="en-US" sz="1800"/>
              <a:t>which tells the PHP parser to subtract the value on the right to the variable $y.</a:t>
            </a:r>
            <a:endParaRPr lang="en-US" altLang="en-US" sz="1800">
              <a:latin typeface="Shonar Bangla" pitchFamily="34" charset="0"/>
              <a:ea typeface="Shonar Bangla" pitchFamily="34" charset="0"/>
              <a:cs typeface="Shonar Bangla" pitchFamily="34" charset="0"/>
            </a:endParaRPr>
          </a:p>
          <a:p>
            <a:endParaRPr lang="en-US" altLang="en-US" sz="1800">
              <a:latin typeface="Shonar Bangla" pitchFamily="34" charset="0"/>
              <a:ea typeface="Shonar Bangla" pitchFamily="34" charset="0"/>
              <a:cs typeface="Shonar Bangla" pitchFamily="34" charset="0"/>
            </a:endParaRPr>
          </a:p>
          <a:p>
            <a:endParaRPr lang="en-US" altLang="en-US" sz="1800" i="1"/>
          </a:p>
          <a:p>
            <a:endParaRPr lang="en-US" altLang="en-US" sz="1800"/>
          </a:p>
        </p:txBody>
      </p:sp>
      <p:sp>
        <p:nvSpPr>
          <p:cNvPr id="33796" name="Rectangle 5"/>
          <p:cNvSpPr>
            <a:spLocks noChangeArrowheads="1"/>
          </p:cNvSpPr>
          <p:nvPr/>
        </p:nvSpPr>
        <p:spPr bwMode="auto">
          <a:xfrm>
            <a:off x="533400" y="2895600"/>
            <a:ext cx="2719388" cy="461963"/>
          </a:xfrm>
          <a:prstGeom prst="rect">
            <a:avLst/>
          </a:prstGeom>
          <a:noFill/>
          <a:ln w="9525">
            <a:noFill/>
            <a:miter lim="800000"/>
            <a:headEnd/>
            <a:tailEnd/>
          </a:ln>
        </p:spPr>
        <p:txBody>
          <a:bodyPr wrap="none">
            <a:spAutoFit/>
          </a:bodyPr>
          <a:lstStyle/>
          <a:p>
            <a:r>
              <a:rPr lang="en-US" altLang="en-US">
                <a:solidFill>
                  <a:srgbClr val="7030A0"/>
                </a:solidFill>
              </a:rPr>
              <a:t>String concatenation</a:t>
            </a:r>
          </a:p>
        </p:txBody>
      </p:sp>
      <p:sp>
        <p:nvSpPr>
          <p:cNvPr id="33797" name="Rectangle 6"/>
          <p:cNvSpPr>
            <a:spLocks noChangeArrowheads="1"/>
          </p:cNvSpPr>
          <p:nvPr/>
        </p:nvSpPr>
        <p:spPr bwMode="auto">
          <a:xfrm>
            <a:off x="914400" y="3276600"/>
            <a:ext cx="7696200" cy="2862263"/>
          </a:xfrm>
          <a:prstGeom prst="rect">
            <a:avLst/>
          </a:prstGeom>
          <a:noFill/>
          <a:ln w="9525">
            <a:noFill/>
            <a:miter lim="800000"/>
            <a:headEnd/>
            <a:tailEnd/>
          </a:ln>
        </p:spPr>
        <p:txBody>
          <a:bodyPr>
            <a:spAutoFit/>
          </a:bodyPr>
          <a:lstStyle/>
          <a:p>
            <a:r>
              <a:rPr lang="en-US" altLang="en-US" sz="1800"/>
              <a:t>String concatenation uses the period (.) to append one string of characters to another.</a:t>
            </a:r>
          </a:p>
          <a:p>
            <a:r>
              <a:rPr lang="en-US" altLang="en-US" sz="1800">
                <a:latin typeface="Shonar Bangla" pitchFamily="34" charset="0"/>
                <a:ea typeface="Shonar Bangla" pitchFamily="34" charset="0"/>
                <a:cs typeface="Shonar Bangla" pitchFamily="34" charset="0"/>
              </a:rPr>
              <a:t>	echo "You have " . $msgs . " messages.";</a:t>
            </a:r>
          </a:p>
          <a:p>
            <a:r>
              <a:rPr lang="en-US" altLang="en-US" sz="1800"/>
              <a:t>Assuming that the variable $msgs is set to the value 5, the output from this line of</a:t>
            </a:r>
          </a:p>
          <a:p>
            <a:r>
              <a:rPr lang="en-US" altLang="en-US" sz="1800"/>
              <a:t>code will be the following:</a:t>
            </a:r>
          </a:p>
          <a:p>
            <a:r>
              <a:rPr lang="en-US" altLang="en-US" sz="1800" b="1"/>
              <a:t>	You have 5 messages.</a:t>
            </a:r>
          </a:p>
          <a:p>
            <a:r>
              <a:rPr lang="en-US" altLang="en-US" sz="1800"/>
              <a:t>Just as you can add a value to a numeric variable with the += operator, you can</a:t>
            </a:r>
          </a:p>
          <a:p>
            <a:r>
              <a:rPr lang="en-US" altLang="en-US" sz="1800"/>
              <a:t>append one string to another using </a:t>
            </a:r>
            <a:r>
              <a:rPr lang="en-US" altLang="en-US" sz="1800" i="1"/>
              <a:t>.=, like this:</a:t>
            </a:r>
          </a:p>
          <a:p>
            <a:r>
              <a:rPr lang="en-US" altLang="en-US" sz="1800">
                <a:latin typeface="Shonar Bangla" pitchFamily="34" charset="0"/>
                <a:ea typeface="Shonar Bangla" pitchFamily="34" charset="0"/>
                <a:cs typeface="Shonar Bangla" pitchFamily="34" charset="0"/>
              </a:rPr>
              <a:t>	$first_name.= $last_name;</a:t>
            </a:r>
            <a:endParaRPr lang="en-US" altLang="en-US" sz="1800" b="1">
              <a:latin typeface="Shonar Bangla" pitchFamily="34" charset="0"/>
              <a:ea typeface="Shonar Bangla" pitchFamily="34" charset="0"/>
              <a:cs typeface="Shonar Bangla" pitchFamily="34" charset="0"/>
            </a:endParaRPr>
          </a:p>
          <a:p>
            <a:pPr lvl="2"/>
            <a:endParaRPr lang="en-US" altLang="en-US" sz="1800" b="1"/>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81000" y="304800"/>
            <a:ext cx="1662113" cy="461963"/>
          </a:xfrm>
          <a:prstGeom prst="rect">
            <a:avLst/>
          </a:prstGeom>
          <a:noFill/>
          <a:ln w="9525">
            <a:noFill/>
            <a:miter lim="800000"/>
            <a:headEnd/>
            <a:tailEnd/>
          </a:ln>
        </p:spPr>
        <p:txBody>
          <a:bodyPr wrap="none">
            <a:spAutoFit/>
          </a:bodyPr>
          <a:lstStyle/>
          <a:p>
            <a:r>
              <a:rPr lang="en-US" altLang="en-US">
                <a:solidFill>
                  <a:srgbClr val="7030A0"/>
                </a:solidFill>
              </a:rPr>
              <a:t>String types</a:t>
            </a:r>
          </a:p>
        </p:txBody>
      </p:sp>
      <p:sp>
        <p:nvSpPr>
          <p:cNvPr id="34819" name="Rectangle 3"/>
          <p:cNvSpPr>
            <a:spLocks noChangeArrowheads="1"/>
          </p:cNvSpPr>
          <p:nvPr/>
        </p:nvSpPr>
        <p:spPr bwMode="auto">
          <a:xfrm>
            <a:off x="762000" y="838200"/>
            <a:ext cx="8915400" cy="3416300"/>
          </a:xfrm>
          <a:prstGeom prst="rect">
            <a:avLst/>
          </a:prstGeom>
          <a:noFill/>
          <a:ln w="9525">
            <a:noFill/>
            <a:miter lim="800000"/>
            <a:headEnd/>
            <a:tailEnd/>
          </a:ln>
        </p:spPr>
        <p:txBody>
          <a:bodyPr>
            <a:spAutoFit/>
          </a:bodyPr>
          <a:lstStyle/>
          <a:p>
            <a:pPr>
              <a:buFontTx/>
              <a:buChar char="•"/>
            </a:pPr>
            <a:r>
              <a:rPr lang="en-US" altLang="en-US" sz="1800"/>
              <a:t>PHP supports two types of strings that are denoted by the type of quotation mark that you</a:t>
            </a:r>
          </a:p>
          <a:p>
            <a:r>
              <a:rPr lang="en-US" altLang="en-US" sz="1800"/>
              <a:t>use.</a:t>
            </a:r>
          </a:p>
          <a:p>
            <a:pPr>
              <a:buFontTx/>
              <a:buChar char="•"/>
            </a:pPr>
            <a:r>
              <a:rPr lang="en-US" altLang="en-US" sz="1800"/>
              <a:t>If you wish to assign a literal string, preserving the exact contents, you</a:t>
            </a:r>
          </a:p>
          <a:p>
            <a:r>
              <a:rPr lang="en-US" altLang="en-US" sz="1800"/>
              <a:t>should use the single quotation mark (apostrophe), like this:</a:t>
            </a:r>
          </a:p>
          <a:p>
            <a:r>
              <a:rPr lang="en-US" altLang="en-US" sz="1800">
                <a:latin typeface="Shonar Bangla" pitchFamily="34" charset="0"/>
                <a:ea typeface="Shonar Bangla" pitchFamily="34" charset="0"/>
                <a:cs typeface="Shonar Bangla" pitchFamily="34" charset="0"/>
              </a:rPr>
              <a:t>	$info = 'Preface variables with a $ like this: $variable';</a:t>
            </a:r>
          </a:p>
          <a:p>
            <a:pPr>
              <a:buFontTx/>
              <a:buChar char="•"/>
            </a:pPr>
            <a:r>
              <a:rPr lang="en-US" altLang="en-US" sz="1800"/>
              <a:t>If you had used double quotes, PHP would have attempted to evaluate $variable as a</a:t>
            </a:r>
          </a:p>
          <a:p>
            <a:r>
              <a:rPr lang="en-US" altLang="en-US" sz="1800"/>
              <a:t>variable.</a:t>
            </a:r>
          </a:p>
          <a:p>
            <a:pPr>
              <a:buFontTx/>
              <a:buChar char="•"/>
            </a:pPr>
            <a:r>
              <a:rPr lang="en-US" altLang="en-US" sz="1800"/>
              <a:t>On the other hand, when you want to include the value of a variable inside a string,</a:t>
            </a:r>
          </a:p>
          <a:p>
            <a:r>
              <a:rPr lang="en-US" altLang="en-US" sz="1800"/>
              <a:t>you do so by using double-quoted strings:</a:t>
            </a:r>
          </a:p>
          <a:p>
            <a:r>
              <a:rPr lang="en-US" altLang="en-US" sz="1800">
                <a:latin typeface="Shonar Bangla" pitchFamily="34" charset="0"/>
                <a:ea typeface="Shonar Bangla" pitchFamily="34" charset="0"/>
                <a:cs typeface="Shonar Bangla" pitchFamily="34" charset="0"/>
              </a:rPr>
              <a:t>	echo "This week $count people have viewed your profile";</a:t>
            </a:r>
          </a:p>
          <a:p>
            <a:endParaRPr lang="en-US" altLang="en-US" sz="1800">
              <a:latin typeface="Shonar Bangla" pitchFamily="34" charset="0"/>
              <a:ea typeface="Shonar Bangla" pitchFamily="34" charset="0"/>
              <a:cs typeface="Shonar Bangla" pitchFamily="34" charset="0"/>
            </a:endParaRPr>
          </a:p>
          <a:p>
            <a:endParaRPr lang="en-US" altLang="en-US" sz="1800">
              <a:latin typeface="Shonar Bangla" pitchFamily="34" charset="0"/>
              <a:ea typeface="Shonar Bangla" pitchFamily="34" charset="0"/>
              <a:cs typeface="Shonar Bangla" pitchFamily="34" charset="0"/>
            </a:endParaRPr>
          </a:p>
        </p:txBody>
      </p:sp>
      <p:sp>
        <p:nvSpPr>
          <p:cNvPr id="34820" name="Rectangle 4"/>
          <p:cNvSpPr>
            <a:spLocks noChangeArrowheads="1"/>
          </p:cNvSpPr>
          <p:nvPr/>
        </p:nvSpPr>
        <p:spPr bwMode="auto">
          <a:xfrm>
            <a:off x="533400" y="3657600"/>
            <a:ext cx="2633663" cy="461963"/>
          </a:xfrm>
          <a:prstGeom prst="rect">
            <a:avLst/>
          </a:prstGeom>
          <a:noFill/>
          <a:ln w="9525">
            <a:noFill/>
            <a:miter lim="800000"/>
            <a:headEnd/>
            <a:tailEnd/>
          </a:ln>
        </p:spPr>
        <p:txBody>
          <a:bodyPr wrap="none">
            <a:spAutoFit/>
          </a:bodyPr>
          <a:lstStyle/>
          <a:p>
            <a:r>
              <a:rPr lang="en-US" altLang="en-US">
                <a:solidFill>
                  <a:srgbClr val="7030A0"/>
                </a:solidFill>
              </a:rPr>
              <a:t>Escaping characters</a:t>
            </a:r>
          </a:p>
        </p:txBody>
      </p:sp>
      <p:sp>
        <p:nvSpPr>
          <p:cNvPr id="34821" name="Rectangle 5"/>
          <p:cNvSpPr>
            <a:spLocks noChangeArrowheads="1"/>
          </p:cNvSpPr>
          <p:nvPr/>
        </p:nvSpPr>
        <p:spPr bwMode="auto">
          <a:xfrm>
            <a:off x="762000" y="4038600"/>
            <a:ext cx="8001000" cy="646113"/>
          </a:xfrm>
          <a:prstGeom prst="rect">
            <a:avLst/>
          </a:prstGeom>
          <a:noFill/>
          <a:ln w="9525">
            <a:noFill/>
            <a:miter lim="800000"/>
            <a:headEnd/>
            <a:tailEnd/>
          </a:ln>
        </p:spPr>
        <p:txBody>
          <a:bodyPr>
            <a:spAutoFit/>
          </a:bodyPr>
          <a:lstStyle/>
          <a:p>
            <a:pPr>
              <a:buFontTx/>
              <a:buChar char="•"/>
            </a:pPr>
            <a:r>
              <a:rPr lang="en-US" altLang="en-US" sz="1800" dirty="0"/>
              <a:t>Sometimes a string needs to contain characters with special meanings that might be</a:t>
            </a:r>
          </a:p>
          <a:p>
            <a:r>
              <a:rPr lang="en-US" altLang="en-US" sz="1800" dirty="0"/>
              <a:t>interpreted incorrectly.</a:t>
            </a:r>
          </a:p>
        </p:txBody>
      </p:sp>
      <p:sp>
        <p:nvSpPr>
          <p:cNvPr id="34822" name="Rectangle 6"/>
          <p:cNvSpPr>
            <a:spLocks noChangeArrowheads="1"/>
          </p:cNvSpPr>
          <p:nvPr/>
        </p:nvSpPr>
        <p:spPr bwMode="auto">
          <a:xfrm>
            <a:off x="2971800" y="4419600"/>
            <a:ext cx="7696200" cy="1754326"/>
          </a:xfrm>
          <a:prstGeom prst="rect">
            <a:avLst/>
          </a:prstGeom>
          <a:noFill/>
          <a:ln w="9525">
            <a:noFill/>
            <a:miter lim="800000"/>
            <a:headEnd/>
            <a:tailEnd/>
          </a:ln>
        </p:spPr>
        <p:txBody>
          <a:bodyPr wrap="square">
            <a:spAutoFit/>
          </a:bodyPr>
          <a:lstStyle/>
          <a:p>
            <a:r>
              <a:rPr lang="en-US" altLang="en-US" sz="1800" dirty="0">
                <a:latin typeface="Shonar Bangla" pitchFamily="34" charset="0"/>
                <a:ea typeface="Shonar Bangla" pitchFamily="34" charset="0"/>
                <a:cs typeface="Shonar Bangla" pitchFamily="34" charset="0"/>
              </a:rPr>
              <a:t>	$text = 'My spelling's </a:t>
            </a:r>
            <a:r>
              <a:rPr lang="en-US" altLang="en-US" sz="1800" dirty="0" err="1">
                <a:latin typeface="Shonar Bangla" pitchFamily="34" charset="0"/>
                <a:ea typeface="Shonar Bangla" pitchFamily="34" charset="0"/>
                <a:cs typeface="Shonar Bangla" pitchFamily="34" charset="0"/>
              </a:rPr>
              <a:t>atroshus</a:t>
            </a:r>
            <a:r>
              <a:rPr lang="en-US" altLang="en-US" sz="1800" dirty="0">
                <a:latin typeface="Shonar Bangla" pitchFamily="34" charset="0"/>
                <a:ea typeface="Shonar Bangla" pitchFamily="34" charset="0"/>
                <a:cs typeface="Shonar Bangla" pitchFamily="34" charset="0"/>
              </a:rPr>
              <a:t>'; // Erroneous syntax</a:t>
            </a:r>
          </a:p>
          <a:p>
            <a:pPr>
              <a:buFontTx/>
              <a:buChar char="•"/>
            </a:pPr>
            <a:r>
              <a:rPr lang="en-US" altLang="en-US" sz="1800" dirty="0"/>
              <a:t>To correct this, you can add a backslash directly before the offending quotation mark to tell PHP to treat the character literally and not to interpret it:</a:t>
            </a:r>
          </a:p>
          <a:p>
            <a:r>
              <a:rPr lang="en-US" altLang="en-US" sz="1800" dirty="0">
                <a:latin typeface="Shonar Bangla" pitchFamily="34" charset="0"/>
                <a:ea typeface="Shonar Bangla" pitchFamily="34" charset="0"/>
                <a:cs typeface="Shonar Bangla" pitchFamily="34" charset="0"/>
              </a:rPr>
              <a:t>	$text = 'My spelling\'s still </a:t>
            </a:r>
            <a:r>
              <a:rPr lang="en-US" altLang="en-US" sz="1800" dirty="0" err="1">
                <a:latin typeface="Shonar Bangla" pitchFamily="34" charset="0"/>
                <a:ea typeface="Shonar Bangla" pitchFamily="34" charset="0"/>
                <a:cs typeface="Shonar Bangla" pitchFamily="34" charset="0"/>
              </a:rPr>
              <a:t>atroshus</a:t>
            </a:r>
            <a:r>
              <a:rPr lang="en-US" altLang="en-US" sz="1800" dirty="0">
                <a:latin typeface="Shonar Bangla" pitchFamily="34" charset="0"/>
                <a:ea typeface="Shonar Bangla" pitchFamily="34" charset="0"/>
                <a:cs typeface="Shonar Bangla" pitchFamily="34" charset="0"/>
              </a:rPr>
              <a:t>';</a:t>
            </a:r>
          </a:p>
          <a:p>
            <a:r>
              <a:rPr lang="en-US" altLang="en-US" sz="1800" dirty="0"/>
              <a:t>For example, the following double-quoted string will be correctly assigned:</a:t>
            </a:r>
          </a:p>
          <a:p>
            <a:r>
              <a:rPr lang="en-US" altLang="en-US" sz="1800" dirty="0">
                <a:latin typeface="Shonar Bangla" pitchFamily="34" charset="0"/>
                <a:ea typeface="Shonar Bangla" pitchFamily="34" charset="0"/>
                <a:cs typeface="Shonar Bangla" pitchFamily="34" charset="0"/>
              </a:rPr>
              <a:t>	$text = "She wrote upon it, \"Return to sender\".";</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81000" y="228600"/>
            <a:ext cx="9144000" cy="1200150"/>
          </a:xfrm>
          <a:prstGeom prst="rect">
            <a:avLst/>
          </a:prstGeom>
          <a:noFill/>
          <a:ln w="9525">
            <a:noFill/>
            <a:miter lim="800000"/>
            <a:headEnd/>
            <a:tailEnd/>
          </a:ln>
        </p:spPr>
        <p:txBody>
          <a:bodyPr>
            <a:spAutoFit/>
          </a:bodyPr>
          <a:lstStyle/>
          <a:p>
            <a:r>
              <a:rPr lang="en-US" altLang="en-US" sz="1800"/>
              <a:t>Additionally, you can use escape characters to insert various special characters into</a:t>
            </a:r>
          </a:p>
          <a:p>
            <a:r>
              <a:rPr lang="en-US" altLang="en-US" sz="1800"/>
              <a:t>strings such as tabs, newlines, and carriage returns. These are represented, as you</a:t>
            </a:r>
          </a:p>
          <a:p>
            <a:r>
              <a:rPr lang="en-US" altLang="en-US" sz="1800"/>
              <a:t>might guess, by \t, \n, and \r.</a:t>
            </a:r>
          </a:p>
          <a:p>
            <a:r>
              <a:rPr lang="en-US" altLang="en-US" sz="1800">
                <a:latin typeface="Shonar Bangla" pitchFamily="34" charset="0"/>
                <a:ea typeface="Shonar Bangla" pitchFamily="34" charset="0"/>
                <a:cs typeface="Shonar Bangla" pitchFamily="34" charset="0"/>
              </a:rPr>
              <a:t>	$heading = "Date\tName\tPayment";</a:t>
            </a:r>
          </a:p>
        </p:txBody>
      </p:sp>
      <p:sp>
        <p:nvSpPr>
          <p:cNvPr id="35843" name="Rectangle 3"/>
          <p:cNvSpPr>
            <a:spLocks noChangeArrowheads="1"/>
          </p:cNvSpPr>
          <p:nvPr/>
        </p:nvSpPr>
        <p:spPr bwMode="auto">
          <a:xfrm>
            <a:off x="457200" y="1600200"/>
            <a:ext cx="3386138" cy="461963"/>
          </a:xfrm>
          <a:prstGeom prst="rect">
            <a:avLst/>
          </a:prstGeom>
          <a:noFill/>
          <a:ln w="9525">
            <a:noFill/>
            <a:miter lim="800000"/>
            <a:headEnd/>
            <a:tailEnd/>
          </a:ln>
        </p:spPr>
        <p:txBody>
          <a:bodyPr wrap="none">
            <a:spAutoFit/>
          </a:bodyPr>
          <a:lstStyle/>
          <a:p>
            <a:r>
              <a:rPr lang="en-US" altLang="en-US">
                <a:solidFill>
                  <a:srgbClr val="7030A0"/>
                </a:solidFill>
              </a:rPr>
              <a:t>Multiple-Line Commands</a:t>
            </a:r>
          </a:p>
        </p:txBody>
      </p:sp>
      <p:sp>
        <p:nvSpPr>
          <p:cNvPr id="35844" name="Rectangle 4"/>
          <p:cNvSpPr>
            <a:spLocks noChangeArrowheads="1"/>
          </p:cNvSpPr>
          <p:nvPr/>
        </p:nvSpPr>
        <p:spPr bwMode="auto">
          <a:xfrm>
            <a:off x="685800" y="2133600"/>
            <a:ext cx="8077200" cy="2032000"/>
          </a:xfrm>
          <a:prstGeom prst="rect">
            <a:avLst/>
          </a:prstGeom>
          <a:noFill/>
          <a:ln w="9525">
            <a:noFill/>
            <a:miter lim="800000"/>
            <a:headEnd/>
            <a:tailEnd/>
          </a:ln>
        </p:spPr>
        <p:txBody>
          <a:bodyPr>
            <a:spAutoFit/>
          </a:bodyPr>
          <a:lstStyle/>
          <a:p>
            <a:r>
              <a:rPr lang="en-US" altLang="en-US" sz="1800"/>
              <a:t>There are times when you need to output quite a lot of text from PHP, and using several </a:t>
            </a:r>
            <a:r>
              <a:rPr lang="en-US" altLang="en-US" sz="1800">
                <a:latin typeface="Shonar Bangla" pitchFamily="34" charset="0"/>
                <a:ea typeface="Shonar Bangla" pitchFamily="34" charset="0"/>
                <a:cs typeface="Shonar Bangla" pitchFamily="34" charset="0"/>
              </a:rPr>
              <a:t>echo</a:t>
            </a:r>
            <a:r>
              <a:rPr lang="en-US" altLang="en-US" sz="1800"/>
              <a:t> (or </a:t>
            </a:r>
            <a:r>
              <a:rPr lang="en-US" altLang="en-US" sz="1800">
                <a:latin typeface="Shonar Bangla" pitchFamily="34" charset="0"/>
                <a:ea typeface="Shonar Bangla" pitchFamily="34" charset="0"/>
                <a:cs typeface="Shonar Bangla" pitchFamily="34" charset="0"/>
              </a:rPr>
              <a:t>print</a:t>
            </a:r>
            <a:r>
              <a:rPr lang="en-US" altLang="en-US" sz="1800"/>
              <a:t>) statements would be time-consuming and messy. To overcome</a:t>
            </a:r>
          </a:p>
          <a:p>
            <a:r>
              <a:rPr lang="en-US" altLang="en-US" sz="1800"/>
              <a:t>this, PHP offers two conveniences. The first is just to put multiple lines between</a:t>
            </a:r>
          </a:p>
          <a:p>
            <a:r>
              <a:rPr lang="en-US" altLang="en-US" sz="1800"/>
              <a:t>quotes as in Example 3.6. Variables can also be assigned, as in Example 3-7.</a:t>
            </a:r>
          </a:p>
          <a:p>
            <a:endParaRPr lang="en-US" altLang="en-US" sz="1800"/>
          </a:p>
          <a:p>
            <a:endParaRPr lang="en-US" altLang="en-US" sz="1800"/>
          </a:p>
          <a:p>
            <a:endParaRPr lang="en-US" altLang="en-US" sz="1800"/>
          </a:p>
        </p:txBody>
      </p:sp>
      <p:pic>
        <p:nvPicPr>
          <p:cNvPr id="35845" name="Picture 2"/>
          <p:cNvPicPr>
            <a:picLocks noChangeAspect="1" noChangeArrowheads="1"/>
          </p:cNvPicPr>
          <p:nvPr/>
        </p:nvPicPr>
        <p:blipFill>
          <a:blip r:embed="rId2"/>
          <a:srcRect/>
          <a:stretch>
            <a:fillRect/>
          </a:stretch>
        </p:blipFill>
        <p:spPr bwMode="auto">
          <a:xfrm>
            <a:off x="228600" y="3810000"/>
            <a:ext cx="3886200" cy="2286000"/>
          </a:xfrm>
          <a:prstGeom prst="rect">
            <a:avLst/>
          </a:prstGeom>
          <a:noFill/>
          <a:ln w="9525">
            <a:noFill/>
            <a:miter lim="800000"/>
            <a:headEnd/>
            <a:tailEnd/>
          </a:ln>
        </p:spPr>
      </p:pic>
      <p:pic>
        <p:nvPicPr>
          <p:cNvPr id="35846" name="Picture 3"/>
          <p:cNvPicPr>
            <a:picLocks noChangeAspect="1" noChangeArrowheads="1"/>
          </p:cNvPicPr>
          <p:nvPr/>
        </p:nvPicPr>
        <p:blipFill>
          <a:blip r:embed="rId3"/>
          <a:srcRect/>
          <a:stretch>
            <a:fillRect/>
          </a:stretch>
        </p:blipFill>
        <p:spPr bwMode="auto">
          <a:xfrm>
            <a:off x="4343400" y="3886200"/>
            <a:ext cx="4648200" cy="1295400"/>
          </a:xfrm>
          <a:prstGeom prst="rect">
            <a:avLst/>
          </a:prstGeom>
          <a:noFill/>
          <a:ln w="9525">
            <a:noFill/>
            <a:miter lim="800000"/>
            <a:headEnd/>
            <a:tailEnd/>
          </a:ln>
        </p:spPr>
      </p:pic>
      <p:pic>
        <p:nvPicPr>
          <p:cNvPr id="35847" name="Picture 4"/>
          <p:cNvPicPr>
            <a:picLocks noChangeAspect="1" noChangeArrowheads="1"/>
          </p:cNvPicPr>
          <p:nvPr/>
        </p:nvPicPr>
        <p:blipFill>
          <a:blip r:embed="rId4"/>
          <a:srcRect/>
          <a:stretch>
            <a:fillRect/>
          </a:stretch>
        </p:blipFill>
        <p:spPr bwMode="auto">
          <a:xfrm>
            <a:off x="4343400" y="5257800"/>
            <a:ext cx="4286250" cy="83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609600" y="152400"/>
            <a:ext cx="8077200" cy="1200150"/>
          </a:xfrm>
          <a:prstGeom prst="rect">
            <a:avLst/>
          </a:prstGeom>
          <a:noFill/>
          <a:ln w="9525">
            <a:noFill/>
            <a:miter lim="800000"/>
            <a:headEnd/>
            <a:tailEnd/>
          </a:ln>
        </p:spPr>
        <p:txBody>
          <a:bodyPr>
            <a:spAutoFit/>
          </a:bodyPr>
          <a:lstStyle/>
          <a:p>
            <a:r>
              <a:rPr lang="en-US" altLang="en-US" sz="1800"/>
              <a:t>PHP also offers a multiline sequence using the &lt;&lt;&lt; operator—commonly referred to</a:t>
            </a:r>
          </a:p>
          <a:p>
            <a:r>
              <a:rPr lang="en-US" altLang="en-US" sz="1800"/>
              <a:t>as a </a:t>
            </a:r>
            <a:r>
              <a:rPr lang="en-US" altLang="en-US" sz="1800" i="1"/>
              <a:t>here-document or heredoc—as a way of specifying a string literal, preserving the</a:t>
            </a:r>
          </a:p>
          <a:p>
            <a:r>
              <a:rPr lang="en-US" altLang="en-US" sz="1800"/>
              <a:t>line breaks and other whitespace (including indentation) in the text. Its use can be</a:t>
            </a:r>
          </a:p>
          <a:p>
            <a:r>
              <a:rPr lang="en-US" altLang="en-US" sz="1800"/>
              <a:t>seen in Example 3-8.</a:t>
            </a:r>
          </a:p>
        </p:txBody>
      </p:sp>
      <p:pic>
        <p:nvPicPr>
          <p:cNvPr id="36867" name="Picture 2"/>
          <p:cNvPicPr>
            <a:picLocks noChangeAspect="1" noChangeArrowheads="1"/>
          </p:cNvPicPr>
          <p:nvPr/>
        </p:nvPicPr>
        <p:blipFill>
          <a:blip r:embed="rId2"/>
          <a:srcRect/>
          <a:stretch>
            <a:fillRect/>
          </a:stretch>
        </p:blipFill>
        <p:spPr bwMode="auto">
          <a:xfrm>
            <a:off x="1219200" y="1447800"/>
            <a:ext cx="6810375" cy="2590800"/>
          </a:xfrm>
          <a:prstGeom prst="rect">
            <a:avLst/>
          </a:prstGeom>
          <a:noFill/>
          <a:ln w="9525">
            <a:noFill/>
            <a:miter lim="800000"/>
            <a:headEnd/>
            <a:tailEnd/>
          </a:ln>
        </p:spPr>
      </p:pic>
      <p:sp>
        <p:nvSpPr>
          <p:cNvPr id="36868" name="Rectangle 4"/>
          <p:cNvSpPr>
            <a:spLocks noChangeArrowheads="1"/>
          </p:cNvSpPr>
          <p:nvPr/>
        </p:nvSpPr>
        <p:spPr bwMode="auto">
          <a:xfrm>
            <a:off x="685800" y="4114800"/>
            <a:ext cx="7848600" cy="2032000"/>
          </a:xfrm>
          <a:prstGeom prst="rect">
            <a:avLst/>
          </a:prstGeom>
          <a:noFill/>
          <a:ln w="9525">
            <a:noFill/>
            <a:miter lim="800000"/>
            <a:headEnd/>
            <a:tailEnd/>
          </a:ln>
        </p:spPr>
        <p:txBody>
          <a:bodyPr>
            <a:spAutoFit/>
          </a:bodyPr>
          <a:lstStyle/>
          <a:p>
            <a:pPr>
              <a:buFontTx/>
              <a:buChar char="•"/>
            </a:pPr>
            <a:r>
              <a:rPr lang="en-US" altLang="en-US" sz="1800"/>
              <a:t>This code tells PHP to output everything between the two _END tags as if it were a double-quoted string.</a:t>
            </a:r>
          </a:p>
          <a:p>
            <a:pPr>
              <a:buFontTx/>
              <a:buChar char="•"/>
            </a:pPr>
            <a:r>
              <a:rPr lang="en-US" altLang="en-US" sz="1800"/>
              <a:t>It is important to remember that the closing _END; tag </a:t>
            </a:r>
            <a:r>
              <a:rPr lang="en-US" altLang="en-US" sz="1800" i="1"/>
              <a:t>must appear right at the start </a:t>
            </a:r>
            <a:r>
              <a:rPr lang="en-US" altLang="en-US" sz="1800"/>
              <a:t>of a new line and it must be the </a:t>
            </a:r>
            <a:r>
              <a:rPr lang="en-US" altLang="en-US" sz="1800" i="1"/>
              <a:t>only thing on that line—not even a comment is</a:t>
            </a:r>
          </a:p>
          <a:p>
            <a:r>
              <a:rPr lang="en-US" altLang="en-US" sz="1800"/>
              <a:t>allowed to be added after it (nor even a single space). </a:t>
            </a:r>
          </a:p>
          <a:p>
            <a:pPr>
              <a:buFontTx/>
              <a:buChar char="•"/>
            </a:pPr>
            <a:r>
              <a:rPr lang="en-US" altLang="en-US" sz="1800"/>
              <a:t>Once you have closed a multiline block, you are free to use the same tag name again.</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304800" y="228600"/>
            <a:ext cx="2146300" cy="461963"/>
          </a:xfrm>
          <a:prstGeom prst="rect">
            <a:avLst/>
          </a:prstGeom>
          <a:noFill/>
          <a:ln w="9525">
            <a:noFill/>
            <a:miter lim="800000"/>
            <a:headEnd/>
            <a:tailEnd/>
          </a:ln>
        </p:spPr>
        <p:txBody>
          <a:bodyPr wrap="none">
            <a:spAutoFit/>
          </a:bodyPr>
          <a:lstStyle/>
          <a:p>
            <a:r>
              <a:rPr lang="en-US" altLang="en-US">
                <a:solidFill>
                  <a:srgbClr val="7030A0"/>
                </a:solidFill>
              </a:rPr>
              <a:t>Variable Typing</a:t>
            </a:r>
          </a:p>
        </p:txBody>
      </p:sp>
      <p:sp>
        <p:nvSpPr>
          <p:cNvPr id="37891" name="Rectangle 3"/>
          <p:cNvSpPr>
            <a:spLocks noChangeArrowheads="1"/>
          </p:cNvSpPr>
          <p:nvPr/>
        </p:nvSpPr>
        <p:spPr bwMode="auto">
          <a:xfrm>
            <a:off x="838200" y="685800"/>
            <a:ext cx="7162800" cy="923925"/>
          </a:xfrm>
          <a:prstGeom prst="rect">
            <a:avLst/>
          </a:prstGeom>
          <a:noFill/>
          <a:ln w="9525">
            <a:noFill/>
            <a:miter lim="800000"/>
            <a:headEnd/>
            <a:tailEnd/>
          </a:ln>
        </p:spPr>
        <p:txBody>
          <a:bodyPr>
            <a:spAutoFit/>
          </a:bodyPr>
          <a:lstStyle/>
          <a:p>
            <a:r>
              <a:rPr lang="en-US" altLang="en-US" sz="1800"/>
              <a:t>PHP is a </a:t>
            </a:r>
            <a:r>
              <a:rPr lang="en-US" altLang="en-US" sz="1800" b="1"/>
              <a:t>very loosely typed language</a:t>
            </a:r>
            <a:r>
              <a:rPr lang="en-US" altLang="en-US" sz="1800"/>
              <a:t>. This means that variables do not have to be declared before they are used, and that PHP always converts variables to the </a:t>
            </a:r>
            <a:r>
              <a:rPr lang="en-US" altLang="en-US" sz="1800" i="1"/>
              <a:t>type </a:t>
            </a:r>
            <a:r>
              <a:rPr lang="en-US" altLang="en-US" sz="1800"/>
              <a:t>required by their context when they are accessed.</a:t>
            </a:r>
          </a:p>
        </p:txBody>
      </p:sp>
      <p:sp>
        <p:nvSpPr>
          <p:cNvPr id="37892" name="Rectangle 4"/>
          <p:cNvSpPr>
            <a:spLocks noChangeArrowheads="1"/>
          </p:cNvSpPr>
          <p:nvPr/>
        </p:nvSpPr>
        <p:spPr bwMode="auto">
          <a:xfrm>
            <a:off x="838200" y="1676400"/>
            <a:ext cx="6858000" cy="2032000"/>
          </a:xfrm>
          <a:prstGeom prst="rect">
            <a:avLst/>
          </a:prstGeom>
          <a:noFill/>
          <a:ln w="9525">
            <a:noFill/>
            <a:miter lim="800000"/>
            <a:headEnd/>
            <a:tailEnd/>
          </a:ln>
        </p:spPr>
        <p:txBody>
          <a:bodyPr>
            <a:spAutoFit/>
          </a:bodyPr>
          <a:lstStyle/>
          <a:p>
            <a:r>
              <a:rPr lang="en-US" altLang="en-US" sz="1800"/>
              <a:t>For example, you can create a multiple-digit number and extract the </a:t>
            </a:r>
            <a:r>
              <a:rPr lang="en-US" altLang="en-US" sz="1800" i="1"/>
              <a:t>nth digit from it </a:t>
            </a:r>
            <a:r>
              <a:rPr lang="en-US" altLang="en-US" sz="1800"/>
              <a:t>simply by assuming it to be a string. </a:t>
            </a:r>
          </a:p>
          <a:p>
            <a:r>
              <a:rPr lang="en-US" altLang="en-US" sz="1800"/>
              <a:t>In the following snippet of code, the numbers12345 and 67890 are multiplied together, returning a result of 838102050, which is then placed in the variable $number, as shown in Example 3-10.</a:t>
            </a:r>
          </a:p>
          <a:p>
            <a:r>
              <a:rPr lang="en-US" altLang="en-US" sz="1800"/>
              <a:t>To do this, PHP turns $number into a nine-character string, so that</a:t>
            </a:r>
          </a:p>
          <a:p>
            <a:r>
              <a:rPr lang="en-US" altLang="en-US" sz="1800"/>
              <a:t>substr can access it and return the character, which in this case is 1.</a:t>
            </a:r>
          </a:p>
        </p:txBody>
      </p:sp>
      <p:pic>
        <p:nvPicPr>
          <p:cNvPr id="37893" name="Picture 2"/>
          <p:cNvPicPr>
            <a:picLocks noChangeAspect="1" noChangeArrowheads="1"/>
          </p:cNvPicPr>
          <p:nvPr/>
        </p:nvPicPr>
        <p:blipFill>
          <a:blip r:embed="rId2"/>
          <a:srcRect/>
          <a:stretch>
            <a:fillRect/>
          </a:stretch>
        </p:blipFill>
        <p:spPr bwMode="auto">
          <a:xfrm>
            <a:off x="1524000" y="3962400"/>
            <a:ext cx="4972050" cy="115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685800" y="304800"/>
            <a:ext cx="8305800" cy="1200150"/>
          </a:xfrm>
          <a:prstGeom prst="rect">
            <a:avLst/>
          </a:prstGeom>
          <a:noFill/>
          <a:ln w="9525">
            <a:noFill/>
            <a:miter lim="800000"/>
            <a:headEnd/>
            <a:tailEnd/>
          </a:ln>
        </p:spPr>
        <p:txBody>
          <a:bodyPr>
            <a:spAutoFit/>
          </a:bodyPr>
          <a:lstStyle/>
          <a:p>
            <a:r>
              <a:rPr lang="en-US" altLang="en-US" sz="1800"/>
              <a:t>The same goes for turning a string into a number, and so on. In Example 3-11, the variable $pi is set to a string value, which is then automatically turned into a floating point number in the third line by the equation for calculating a circle’s area, which outputs the value 78.5398175.</a:t>
            </a:r>
          </a:p>
        </p:txBody>
      </p:sp>
      <p:pic>
        <p:nvPicPr>
          <p:cNvPr id="38915" name="Picture 2"/>
          <p:cNvPicPr>
            <a:picLocks noChangeAspect="1" noChangeArrowheads="1"/>
          </p:cNvPicPr>
          <p:nvPr/>
        </p:nvPicPr>
        <p:blipFill>
          <a:blip r:embed="rId2"/>
          <a:srcRect/>
          <a:stretch>
            <a:fillRect/>
          </a:stretch>
        </p:blipFill>
        <p:spPr bwMode="auto">
          <a:xfrm>
            <a:off x="1600200" y="1676400"/>
            <a:ext cx="4867275" cy="1485900"/>
          </a:xfrm>
          <a:prstGeom prst="rect">
            <a:avLst/>
          </a:prstGeom>
          <a:noFill/>
          <a:ln w="9525">
            <a:noFill/>
            <a:miter lim="800000"/>
            <a:headEnd/>
            <a:tailEnd/>
          </a:ln>
        </p:spPr>
      </p:pic>
      <p:sp>
        <p:nvSpPr>
          <p:cNvPr id="38916" name="Rectangle 4"/>
          <p:cNvSpPr>
            <a:spLocks noChangeArrowheads="1"/>
          </p:cNvSpPr>
          <p:nvPr/>
        </p:nvSpPr>
        <p:spPr bwMode="auto">
          <a:xfrm>
            <a:off x="685800" y="3276600"/>
            <a:ext cx="1398588" cy="461963"/>
          </a:xfrm>
          <a:prstGeom prst="rect">
            <a:avLst/>
          </a:prstGeom>
          <a:noFill/>
          <a:ln w="9525">
            <a:noFill/>
            <a:miter lim="800000"/>
            <a:headEnd/>
            <a:tailEnd/>
          </a:ln>
        </p:spPr>
        <p:txBody>
          <a:bodyPr wrap="none">
            <a:spAutoFit/>
          </a:bodyPr>
          <a:lstStyle/>
          <a:p>
            <a:r>
              <a:rPr lang="en-US" altLang="en-US">
                <a:solidFill>
                  <a:srgbClr val="7030A0"/>
                </a:solidFill>
              </a:rPr>
              <a:t>Constants</a:t>
            </a:r>
          </a:p>
        </p:txBody>
      </p:sp>
      <p:sp>
        <p:nvSpPr>
          <p:cNvPr id="38917" name="Rectangle 5"/>
          <p:cNvSpPr>
            <a:spLocks noChangeArrowheads="1"/>
          </p:cNvSpPr>
          <p:nvPr/>
        </p:nvSpPr>
        <p:spPr bwMode="auto">
          <a:xfrm>
            <a:off x="838200" y="3733800"/>
            <a:ext cx="8001000" cy="2678113"/>
          </a:xfrm>
          <a:prstGeom prst="rect">
            <a:avLst/>
          </a:prstGeom>
          <a:noFill/>
          <a:ln w="9525">
            <a:noFill/>
            <a:miter lim="800000"/>
            <a:headEnd/>
            <a:tailEnd/>
          </a:ln>
        </p:spPr>
        <p:txBody>
          <a:bodyPr>
            <a:spAutoFit/>
          </a:bodyPr>
          <a:lstStyle/>
          <a:p>
            <a:r>
              <a:rPr lang="en-US" altLang="en-US" sz="1800" i="1"/>
              <a:t>Constants are similar to variables, holding information to be accessed later. </a:t>
            </a:r>
            <a:r>
              <a:rPr lang="en-US" altLang="en-US" sz="1800"/>
              <a:t>In other words, once you have defined one, its value is set for the remainder of the program and cannot be altered.</a:t>
            </a:r>
          </a:p>
          <a:p>
            <a:r>
              <a:rPr lang="en-US" altLang="en-US" sz="1800"/>
              <a:t>One example of a use for a constant is to hold the location of your server </a:t>
            </a:r>
            <a:r>
              <a:rPr lang="en-US" altLang="en-US" sz="1800" i="1"/>
              <a:t>root (the</a:t>
            </a:r>
          </a:p>
          <a:p>
            <a:r>
              <a:rPr lang="en-US" altLang="en-US" sz="1800"/>
              <a:t>folder with the main files of your website). You would define such a constant like this:</a:t>
            </a:r>
          </a:p>
          <a:p>
            <a:r>
              <a:rPr lang="en-US" altLang="en-US" sz="1800">
                <a:latin typeface="Shonar Bangla" pitchFamily="34" charset="0"/>
                <a:ea typeface="Shonar Bangla" pitchFamily="34" charset="0"/>
                <a:cs typeface="Shonar Bangla" pitchFamily="34" charset="0"/>
              </a:rPr>
              <a:t>	define("ROOT_LOCATION", "/usr/local/www/");</a:t>
            </a:r>
          </a:p>
          <a:p>
            <a:r>
              <a:rPr lang="en-US" altLang="en-US" sz="1800"/>
              <a:t>Then, to read the contents of the variable, you just refer to it like a regular variable</a:t>
            </a:r>
          </a:p>
          <a:p>
            <a:r>
              <a:rPr lang="en-US" altLang="en-US" sz="1800">
                <a:latin typeface="Shonar Bangla" pitchFamily="34" charset="0"/>
                <a:ea typeface="Shonar Bangla" pitchFamily="34" charset="0"/>
                <a:cs typeface="Shonar Bangla" pitchFamily="34" charset="0"/>
              </a:rPr>
              <a:t>	$directory = ROOT_LOCATION;</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228600" y="152400"/>
            <a:ext cx="2806700" cy="461963"/>
          </a:xfrm>
          <a:prstGeom prst="rect">
            <a:avLst/>
          </a:prstGeom>
          <a:noFill/>
          <a:ln w="9525">
            <a:noFill/>
            <a:miter lim="800000"/>
            <a:headEnd/>
            <a:tailEnd/>
          </a:ln>
        </p:spPr>
        <p:txBody>
          <a:bodyPr wrap="none">
            <a:spAutoFit/>
          </a:bodyPr>
          <a:lstStyle/>
          <a:p>
            <a:r>
              <a:rPr lang="en-US" altLang="en-US">
                <a:solidFill>
                  <a:srgbClr val="7030A0"/>
                </a:solidFill>
              </a:rPr>
              <a:t>Predefined Constants</a:t>
            </a:r>
          </a:p>
        </p:txBody>
      </p:sp>
      <p:sp>
        <p:nvSpPr>
          <p:cNvPr id="39939" name="Rectangle 3"/>
          <p:cNvSpPr>
            <a:spLocks noChangeArrowheads="1"/>
          </p:cNvSpPr>
          <p:nvPr/>
        </p:nvSpPr>
        <p:spPr bwMode="auto">
          <a:xfrm>
            <a:off x="533400" y="762000"/>
            <a:ext cx="7696200" cy="923925"/>
          </a:xfrm>
          <a:prstGeom prst="rect">
            <a:avLst/>
          </a:prstGeom>
          <a:noFill/>
          <a:ln w="9525">
            <a:noFill/>
            <a:miter lim="800000"/>
            <a:headEnd/>
            <a:tailEnd/>
          </a:ln>
        </p:spPr>
        <p:txBody>
          <a:bodyPr>
            <a:spAutoFit/>
          </a:bodyPr>
          <a:lstStyle/>
          <a:p>
            <a:r>
              <a:rPr lang="en-US" altLang="en-US" sz="1800"/>
              <a:t>PHP comes ready-made with dozens of predefined constants. there are a few—known as the </a:t>
            </a:r>
            <a:r>
              <a:rPr lang="en-US" altLang="en-US" sz="1800" i="1"/>
              <a:t>magic constants—</a:t>
            </a:r>
            <a:r>
              <a:rPr lang="en-US" altLang="en-US" sz="1800"/>
              <a:t>always have two underscores at the beginning and two at the end.</a:t>
            </a:r>
          </a:p>
        </p:txBody>
      </p:sp>
      <p:pic>
        <p:nvPicPr>
          <p:cNvPr id="39940" name="Picture 2"/>
          <p:cNvPicPr>
            <a:picLocks noChangeAspect="1" noChangeArrowheads="1"/>
          </p:cNvPicPr>
          <p:nvPr/>
        </p:nvPicPr>
        <p:blipFill>
          <a:blip r:embed="rId2"/>
          <a:srcRect/>
          <a:stretch>
            <a:fillRect/>
          </a:stretch>
        </p:blipFill>
        <p:spPr bwMode="auto">
          <a:xfrm>
            <a:off x="990600" y="1676400"/>
            <a:ext cx="6915150" cy="4143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09600" y="304800"/>
            <a:ext cx="1519238" cy="461963"/>
          </a:xfrm>
          <a:prstGeom prst="rect">
            <a:avLst/>
          </a:prstGeom>
          <a:noFill/>
          <a:ln w="9525">
            <a:noFill/>
            <a:miter lim="800000"/>
            <a:headEnd/>
            <a:tailEnd/>
          </a:ln>
        </p:spPr>
        <p:txBody>
          <a:bodyPr wrap="none">
            <a:spAutoFit/>
          </a:bodyPr>
          <a:lstStyle/>
          <a:p>
            <a:r>
              <a:rPr lang="en-US" altLang="en-US">
                <a:solidFill>
                  <a:srgbClr val="7030A0"/>
                </a:solidFill>
                <a:latin typeface="MyriadPro-SemiboldCond"/>
              </a:rPr>
              <a:t>Functions</a:t>
            </a:r>
            <a:endParaRPr lang="en-US" altLang="en-US">
              <a:solidFill>
                <a:srgbClr val="7030A0"/>
              </a:solidFill>
            </a:endParaRPr>
          </a:p>
        </p:txBody>
      </p:sp>
      <p:sp>
        <p:nvSpPr>
          <p:cNvPr id="4" name="Rectangle 3"/>
          <p:cNvSpPr/>
          <p:nvPr/>
        </p:nvSpPr>
        <p:spPr>
          <a:xfrm>
            <a:off x="838200" y="914400"/>
            <a:ext cx="8077200" cy="2586038"/>
          </a:xfrm>
          <a:prstGeom prst="rect">
            <a:avLst/>
          </a:prstGeom>
        </p:spPr>
        <p:txBody>
          <a:bodyPr>
            <a:spAutoFit/>
          </a:bodyPr>
          <a:lstStyle/>
          <a:p>
            <a:pPr marL="285750" indent="-285750">
              <a:buFont typeface="Arial" panose="020B0604020202020204" pitchFamily="34" charset="0"/>
              <a:buChar char="•"/>
              <a:defRPr/>
            </a:pPr>
            <a:r>
              <a:rPr lang="en-US" sz="1800" i="1" dirty="0">
                <a:latin typeface="MinionPro-It"/>
              </a:rPr>
              <a:t>Functions </a:t>
            </a:r>
            <a:r>
              <a:rPr lang="en-US" sz="1800" dirty="0">
                <a:latin typeface="MinionPro-Regular"/>
              </a:rPr>
              <a:t>are used to separate out sections of code that perform a particular task.</a:t>
            </a:r>
            <a:r>
              <a:rPr lang="en-US" sz="1800" dirty="0"/>
              <a:t> </a:t>
            </a:r>
          </a:p>
          <a:p>
            <a:pPr marL="285750" indent="-285750">
              <a:buFont typeface="Arial" panose="020B0604020202020204" pitchFamily="34" charset="0"/>
              <a:buChar char="•"/>
              <a:defRPr/>
            </a:pPr>
            <a:r>
              <a:rPr lang="en-US" sz="1800" dirty="0"/>
              <a:t>Functions can be passed parameters to make them perform differently. </a:t>
            </a:r>
          </a:p>
          <a:p>
            <a:pPr marL="285750" indent="-285750">
              <a:buFont typeface="Arial" panose="020B0604020202020204" pitchFamily="34" charset="0"/>
              <a:buChar char="•"/>
              <a:defRPr/>
            </a:pPr>
            <a:r>
              <a:rPr lang="en-US" sz="1800" dirty="0"/>
              <a:t>They can also return values to the calling code.</a:t>
            </a:r>
          </a:p>
          <a:p>
            <a:pPr marL="285750" indent="-285750">
              <a:buFont typeface="Arial" panose="020B0604020202020204" pitchFamily="34" charset="0"/>
              <a:buChar char="•"/>
              <a:defRPr/>
            </a:pPr>
            <a:r>
              <a:rPr lang="en-US" sz="1800" dirty="0"/>
              <a:t>Any number of parameters can be passed between the initial parentheses.</a:t>
            </a:r>
          </a:p>
          <a:p>
            <a:pPr marL="285750" indent="-285750">
              <a:buFont typeface="Arial" panose="020B0604020202020204" pitchFamily="34" charset="0"/>
              <a:buChar char="•"/>
              <a:defRPr/>
            </a:pPr>
            <a:r>
              <a:rPr lang="en-US" sz="1800" dirty="0"/>
              <a:t>The curly braces enclose all the code that is executed when you later call the function.</a:t>
            </a:r>
          </a:p>
          <a:p>
            <a:pPr>
              <a:defRPr/>
            </a:pPr>
            <a:endParaRPr lang="en-US" sz="1800" dirty="0"/>
          </a:p>
          <a:p>
            <a:pPr>
              <a:defRPr/>
            </a:pPr>
            <a:endParaRPr lang="en-US" sz="1800" dirty="0"/>
          </a:p>
        </p:txBody>
      </p:sp>
      <p:pic>
        <p:nvPicPr>
          <p:cNvPr id="40964" name="Picture 4"/>
          <p:cNvPicPr>
            <a:picLocks noChangeAspect="1"/>
          </p:cNvPicPr>
          <p:nvPr/>
        </p:nvPicPr>
        <p:blipFill>
          <a:blip r:embed="rId2"/>
          <a:srcRect/>
          <a:stretch>
            <a:fillRect/>
          </a:stretch>
        </p:blipFill>
        <p:spPr bwMode="auto">
          <a:xfrm>
            <a:off x="1981200" y="3094038"/>
            <a:ext cx="5219700" cy="1552575"/>
          </a:xfrm>
          <a:prstGeom prst="rect">
            <a:avLst/>
          </a:prstGeom>
          <a:noFill/>
          <a:ln w="9525">
            <a:noFill/>
            <a:miter lim="800000"/>
            <a:headEnd/>
            <a:tailEnd/>
          </a:ln>
        </p:spPr>
      </p:pic>
      <p:sp>
        <p:nvSpPr>
          <p:cNvPr id="40965" name="Rectangle 5"/>
          <p:cNvSpPr>
            <a:spLocks noChangeArrowheads="1"/>
          </p:cNvSpPr>
          <p:nvPr/>
        </p:nvSpPr>
        <p:spPr bwMode="auto">
          <a:xfrm>
            <a:off x="833438" y="4953000"/>
            <a:ext cx="8301037" cy="1200150"/>
          </a:xfrm>
          <a:prstGeom prst="rect">
            <a:avLst/>
          </a:prstGeom>
          <a:noFill/>
          <a:ln w="9525">
            <a:noFill/>
            <a:miter lim="800000"/>
            <a:headEnd/>
            <a:tailEnd/>
          </a:ln>
        </p:spPr>
        <p:txBody>
          <a:bodyPr>
            <a:spAutoFit/>
          </a:bodyPr>
          <a:lstStyle/>
          <a:p>
            <a:r>
              <a:rPr lang="en-US" altLang="en-US" sz="1800">
                <a:latin typeface="MinionPro-Regular"/>
              </a:rPr>
              <a:t>This function takes a Unix timestamp (an integer number representing a date and time based on the number of seconds since 00:00 a.m. on January 1, 1970) as its input and then calls the PHP </a:t>
            </a:r>
            <a:r>
              <a:rPr lang="en-US" altLang="en-US" sz="1800">
                <a:latin typeface="UbuntuMono-Regular"/>
              </a:rPr>
              <a:t>date </a:t>
            </a:r>
            <a:r>
              <a:rPr lang="en-US" altLang="en-US" sz="1800">
                <a:latin typeface="MinionPro-Regular"/>
              </a:rPr>
              <a:t>function with the correct format string to return a date in the format </a:t>
            </a:r>
            <a:r>
              <a:rPr lang="en-US" altLang="en-US" sz="1800" i="1">
                <a:latin typeface="MinionPro-It"/>
              </a:rPr>
              <a:t>Tuesday May 2nd 2017</a:t>
            </a:r>
            <a:r>
              <a:rPr lang="en-US" altLang="en-US" sz="1800">
                <a:latin typeface="MinionPro-Regular"/>
              </a:rPr>
              <a:t>.</a:t>
            </a:r>
            <a:endParaRPr lang="en-US" altLang="en-US" sz="180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4400" y="457200"/>
            <a:ext cx="7924800" cy="4800600"/>
          </a:xfrm>
          <a:prstGeom prst="rect">
            <a:avLst/>
          </a:prstGeom>
        </p:spPr>
        <p:txBody>
          <a:bodyPr>
            <a:spAutoFit/>
          </a:bodyPr>
          <a:lstStyle/>
          <a:p>
            <a:pPr marL="285750" indent="-285750">
              <a:buFont typeface="Arial" panose="020B0604020202020204" pitchFamily="34" charset="0"/>
              <a:buChar char="•"/>
              <a:defRPr/>
            </a:pPr>
            <a:r>
              <a:rPr lang="en-US" sz="1800" dirty="0">
                <a:latin typeface="MinionPro-Regular"/>
              </a:rPr>
              <a:t>To output today’s date using this function, place the following call in your code:</a:t>
            </a:r>
          </a:p>
          <a:p>
            <a:pPr>
              <a:defRPr/>
            </a:pPr>
            <a:r>
              <a:rPr lang="en-US" sz="1800" dirty="0">
                <a:latin typeface="UbuntuMono-Regular"/>
              </a:rPr>
              <a:t>		</a:t>
            </a:r>
            <a:r>
              <a:rPr lang="en-US" sz="1800" dirty="0">
                <a:latin typeface="Sitka Small" panose="02000505000000020004" pitchFamily="2" charset="0"/>
              </a:rPr>
              <a:t>echo </a:t>
            </a:r>
            <a:r>
              <a:rPr lang="en-US" sz="1800" dirty="0" err="1">
                <a:latin typeface="Sitka Small" panose="02000505000000020004" pitchFamily="2" charset="0"/>
              </a:rPr>
              <a:t>longdate</a:t>
            </a:r>
            <a:r>
              <a:rPr lang="en-US" sz="1800" dirty="0">
                <a:latin typeface="Sitka Small" panose="02000505000000020004" pitchFamily="2" charset="0"/>
              </a:rPr>
              <a:t>(time());</a:t>
            </a:r>
          </a:p>
          <a:p>
            <a:pPr>
              <a:defRPr/>
            </a:pPr>
            <a:endParaRPr lang="en-US" sz="1800" dirty="0">
              <a:latin typeface="MinionPro-Regular"/>
            </a:endParaRPr>
          </a:p>
          <a:p>
            <a:pPr>
              <a:defRPr/>
            </a:pPr>
            <a:r>
              <a:rPr lang="en-US" sz="1800" dirty="0">
                <a:latin typeface="MinionPro-Regular"/>
              </a:rPr>
              <a:t>This call uses the built-in PHP </a:t>
            </a:r>
            <a:r>
              <a:rPr lang="en-US" sz="1800" dirty="0">
                <a:latin typeface="UbuntuMono-Regular"/>
              </a:rPr>
              <a:t>time </a:t>
            </a:r>
            <a:r>
              <a:rPr lang="en-US" sz="1800" dirty="0">
                <a:latin typeface="MinionPro-Regular"/>
              </a:rPr>
              <a:t>function to fetch the current Unix timestamp and passes it to the new </a:t>
            </a:r>
            <a:r>
              <a:rPr lang="en-US" sz="1800" dirty="0" err="1">
                <a:latin typeface="UbuntuMono-Regular"/>
              </a:rPr>
              <a:t>longdate</a:t>
            </a:r>
            <a:r>
              <a:rPr lang="en-US" sz="1800" dirty="0">
                <a:latin typeface="UbuntuMono-Regular"/>
              </a:rPr>
              <a:t> </a:t>
            </a:r>
            <a:r>
              <a:rPr lang="en-US" sz="1800" dirty="0">
                <a:latin typeface="MinionPro-Regular"/>
              </a:rPr>
              <a:t>function, which then returns the appropriate string to the </a:t>
            </a:r>
            <a:r>
              <a:rPr lang="en-US" sz="1800" dirty="0">
                <a:latin typeface="UbuntuMono-Regular"/>
              </a:rPr>
              <a:t>echo </a:t>
            </a:r>
            <a:r>
              <a:rPr lang="en-US" sz="1800" dirty="0">
                <a:latin typeface="MinionPro-Regular"/>
              </a:rPr>
              <a:t>command for display.</a:t>
            </a:r>
          </a:p>
          <a:p>
            <a:pPr>
              <a:defRPr/>
            </a:pPr>
            <a:endParaRPr lang="en-US" sz="1800" dirty="0">
              <a:latin typeface="MinionPro-Regular"/>
            </a:endParaRPr>
          </a:p>
          <a:p>
            <a:pPr marL="285750" indent="-285750">
              <a:buFont typeface="Arial" panose="020B0604020202020204" pitchFamily="34" charset="0"/>
              <a:buChar char="•"/>
              <a:defRPr/>
            </a:pPr>
            <a:r>
              <a:rPr lang="en-US" sz="1800" dirty="0">
                <a:latin typeface="MinionPro-Regular"/>
              </a:rPr>
              <a:t>If you need to print out the date 17 days ago, you now just have to issue the following call:</a:t>
            </a:r>
          </a:p>
          <a:p>
            <a:pPr>
              <a:defRPr/>
            </a:pPr>
            <a:r>
              <a:rPr lang="en-US" sz="1800" dirty="0">
                <a:latin typeface="UbuntuMono-Regular"/>
              </a:rPr>
              <a:t>	</a:t>
            </a:r>
            <a:r>
              <a:rPr lang="en-US" sz="1800" dirty="0">
                <a:latin typeface="Sitka Small" panose="02000505000000020004" pitchFamily="2" charset="0"/>
              </a:rPr>
              <a:t>echo </a:t>
            </a:r>
            <a:r>
              <a:rPr lang="en-US" sz="1800" dirty="0" err="1">
                <a:latin typeface="Sitka Small" panose="02000505000000020004" pitchFamily="2" charset="0"/>
              </a:rPr>
              <a:t>longdate</a:t>
            </a:r>
            <a:r>
              <a:rPr lang="en-US" sz="1800" dirty="0">
                <a:latin typeface="Sitka Small" panose="02000505000000020004" pitchFamily="2" charset="0"/>
              </a:rPr>
              <a:t>(time() - 17 * 24 * 60 * 60);</a:t>
            </a:r>
          </a:p>
          <a:p>
            <a:pPr>
              <a:defRPr/>
            </a:pPr>
            <a:endParaRPr lang="en-US" sz="1800" dirty="0">
              <a:latin typeface="MinionPro-Regular"/>
            </a:endParaRPr>
          </a:p>
          <a:p>
            <a:pPr>
              <a:defRPr/>
            </a:pPr>
            <a:r>
              <a:rPr lang="en-US" sz="1800" dirty="0">
                <a:latin typeface="MinionPro-Regular"/>
              </a:rPr>
              <a:t>which passes to </a:t>
            </a:r>
            <a:r>
              <a:rPr lang="en-US" sz="1800" dirty="0" err="1">
                <a:latin typeface="UbuntuMono-Regular"/>
              </a:rPr>
              <a:t>longdate</a:t>
            </a:r>
            <a:r>
              <a:rPr lang="en-US" sz="1800" dirty="0">
                <a:latin typeface="UbuntuMono-Regular"/>
              </a:rPr>
              <a:t> </a:t>
            </a:r>
            <a:r>
              <a:rPr lang="en-US" sz="1800" dirty="0">
                <a:latin typeface="MinionPro-Regular"/>
              </a:rPr>
              <a:t>the current Unix timestamp less the number of seconds since 17 days ago (17 days × 24 hours × 60 minutes × 60 seconds).</a:t>
            </a:r>
          </a:p>
          <a:p>
            <a:pPr>
              <a:defRPr/>
            </a:pPr>
            <a:endParaRPr lang="en-US" sz="1800" dirty="0">
              <a:latin typeface="MinionPro-Regular"/>
            </a:endParaRPr>
          </a:p>
          <a:p>
            <a:pPr marL="285750" indent="-285750">
              <a:buFont typeface="Arial" panose="020B0604020202020204" pitchFamily="34" charset="0"/>
              <a:buChar char="•"/>
              <a:defRPr/>
            </a:pPr>
            <a:r>
              <a:rPr lang="en-US" sz="1800" dirty="0">
                <a:latin typeface="MinionPro-Regular"/>
              </a:rPr>
              <a:t>Functions can also accept multiple parameters and return multiple results</a:t>
            </a:r>
            <a:endParaRPr lang="en-US" sz="1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F6E005DA-5A66-5FE2-5B22-16E772072198}"/>
              </a:ext>
            </a:extLst>
          </p:cNvPr>
          <p:cNvPicPr>
            <a:picLocks noGrp="1" noChangeAspect="1"/>
          </p:cNvPicPr>
          <p:nvPr>
            <p:ph idx="1"/>
          </p:nvPr>
        </p:nvPicPr>
        <p:blipFill rotWithShape="1">
          <a:blip r:embed="rId2"/>
          <a:srcRect l="25269" t="14547" r="28230" b="24295"/>
          <a:stretch/>
        </p:blipFill>
        <p:spPr>
          <a:xfrm>
            <a:off x="1295401" y="1306513"/>
            <a:ext cx="6477000" cy="3875087"/>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304800" y="152400"/>
            <a:ext cx="2252663" cy="461963"/>
          </a:xfrm>
          <a:prstGeom prst="rect">
            <a:avLst/>
          </a:prstGeom>
          <a:noFill/>
          <a:ln w="9525">
            <a:noFill/>
            <a:miter lim="800000"/>
            <a:headEnd/>
            <a:tailEnd/>
          </a:ln>
        </p:spPr>
        <p:txBody>
          <a:bodyPr wrap="none">
            <a:spAutoFit/>
          </a:bodyPr>
          <a:lstStyle/>
          <a:p>
            <a:r>
              <a:rPr lang="en-US" altLang="en-US">
                <a:solidFill>
                  <a:srgbClr val="7030A0"/>
                </a:solidFill>
                <a:latin typeface="MyriadPro-SemiboldCond"/>
                <a:ea typeface="Myanmar Text" pitchFamily="34" charset="0"/>
                <a:cs typeface="Myanmar Text" pitchFamily="34" charset="0"/>
              </a:rPr>
              <a:t>Variable Scope</a:t>
            </a:r>
          </a:p>
        </p:txBody>
      </p:sp>
      <p:sp>
        <p:nvSpPr>
          <p:cNvPr id="43011" name="Rectangle 3"/>
          <p:cNvSpPr>
            <a:spLocks noChangeArrowheads="1"/>
          </p:cNvSpPr>
          <p:nvPr/>
        </p:nvSpPr>
        <p:spPr bwMode="auto">
          <a:xfrm>
            <a:off x="533400" y="914400"/>
            <a:ext cx="8737600" cy="646113"/>
          </a:xfrm>
          <a:prstGeom prst="rect">
            <a:avLst/>
          </a:prstGeom>
          <a:noFill/>
          <a:ln w="9525">
            <a:noFill/>
            <a:miter lim="800000"/>
            <a:headEnd/>
            <a:tailEnd/>
          </a:ln>
        </p:spPr>
        <p:txBody>
          <a:bodyPr wrap="none">
            <a:spAutoFit/>
          </a:bodyPr>
          <a:lstStyle/>
          <a:p>
            <a:r>
              <a:rPr lang="en-US" altLang="en-US" sz="1800">
                <a:latin typeface="MinionPro-Regular"/>
              </a:rPr>
              <a:t>A scope is a region of the program and the scope of the variable referes to the area </a:t>
            </a:r>
          </a:p>
          <a:p>
            <a:r>
              <a:rPr lang="en-US" altLang="en-US" sz="1800">
                <a:latin typeface="MinionPro-Regular"/>
              </a:rPr>
              <a:t>of the program where the variables can be accessed and after its declaration.</a:t>
            </a:r>
            <a:endParaRPr lang="en-US" altLang="en-US" sz="1800"/>
          </a:p>
        </p:txBody>
      </p:sp>
      <p:sp>
        <p:nvSpPr>
          <p:cNvPr id="43012" name="Rectangle 4"/>
          <p:cNvSpPr>
            <a:spLocks noChangeArrowheads="1"/>
          </p:cNvSpPr>
          <p:nvPr/>
        </p:nvSpPr>
        <p:spPr bwMode="auto">
          <a:xfrm>
            <a:off x="533400" y="1630363"/>
            <a:ext cx="2241550" cy="461962"/>
          </a:xfrm>
          <a:prstGeom prst="rect">
            <a:avLst/>
          </a:prstGeom>
          <a:noFill/>
          <a:ln w="9525">
            <a:noFill/>
            <a:miter lim="800000"/>
            <a:headEnd/>
            <a:tailEnd/>
          </a:ln>
        </p:spPr>
        <p:txBody>
          <a:bodyPr wrap="none">
            <a:spAutoFit/>
          </a:bodyPr>
          <a:lstStyle/>
          <a:p>
            <a:r>
              <a:rPr lang="en-US" altLang="en-US">
                <a:solidFill>
                  <a:srgbClr val="7030A0"/>
                </a:solidFill>
                <a:latin typeface="MyriadPro-SemiboldCond"/>
              </a:rPr>
              <a:t>Local variables</a:t>
            </a:r>
            <a:endParaRPr lang="en-US" altLang="en-US">
              <a:solidFill>
                <a:srgbClr val="7030A0"/>
              </a:solidFill>
            </a:endParaRPr>
          </a:p>
        </p:txBody>
      </p:sp>
      <p:sp>
        <p:nvSpPr>
          <p:cNvPr id="43013" name="Rectangle 5"/>
          <p:cNvSpPr>
            <a:spLocks noChangeArrowheads="1"/>
          </p:cNvSpPr>
          <p:nvPr/>
        </p:nvSpPr>
        <p:spPr bwMode="auto">
          <a:xfrm>
            <a:off x="685800" y="2162175"/>
            <a:ext cx="8153400" cy="3416300"/>
          </a:xfrm>
          <a:prstGeom prst="rect">
            <a:avLst/>
          </a:prstGeom>
          <a:noFill/>
          <a:ln w="9525">
            <a:noFill/>
            <a:miter lim="800000"/>
            <a:headEnd/>
            <a:tailEnd/>
          </a:ln>
        </p:spPr>
        <p:txBody>
          <a:bodyPr>
            <a:spAutoFit/>
          </a:bodyPr>
          <a:lstStyle/>
          <a:p>
            <a:pPr marL="285750" indent="-285750">
              <a:buFontTx/>
              <a:buChar char="•"/>
            </a:pPr>
            <a:r>
              <a:rPr lang="en-US" altLang="en-US" sz="1800" i="1">
                <a:latin typeface="MinionPro-It"/>
              </a:rPr>
              <a:t>Local variables </a:t>
            </a:r>
            <a:r>
              <a:rPr lang="en-US" altLang="en-US" sz="1800">
                <a:latin typeface="MinionPro-Regular"/>
              </a:rPr>
              <a:t>are variables that are created within, and can be accessed only by, a function. </a:t>
            </a:r>
          </a:p>
          <a:p>
            <a:pPr marL="285750" indent="-285750">
              <a:buFontTx/>
              <a:buChar char="•"/>
            </a:pPr>
            <a:r>
              <a:rPr lang="en-US" altLang="en-US" sz="1800">
                <a:latin typeface="MinionPro-Regular"/>
              </a:rPr>
              <a:t>They are generally temporary variables that are used to store partially processed results prior to the function’s return.</a:t>
            </a:r>
          </a:p>
          <a:p>
            <a:pPr marL="285750" indent="-285750">
              <a:buFontTx/>
              <a:buChar char="•"/>
            </a:pPr>
            <a:r>
              <a:rPr lang="en-US" altLang="en-US" sz="1800">
                <a:latin typeface="MyriadPro-SemiboldCond"/>
              </a:rPr>
              <a:t>You can’t get or set its value outside the function.</a:t>
            </a:r>
          </a:p>
          <a:p>
            <a:pPr marL="285750" indent="-285750">
              <a:buFontTx/>
              <a:buChar char="•"/>
            </a:pPr>
            <a:r>
              <a:rPr lang="en-US" altLang="en-US" sz="1800">
                <a:latin typeface="MyriadPro-SemiboldCond"/>
              </a:rPr>
              <a:t>For another example of a local variable, take another look at the longdate function</a:t>
            </a:r>
          </a:p>
          <a:p>
            <a:pPr marL="285750" indent="-285750">
              <a:buFontTx/>
              <a:buChar char="•"/>
            </a:pPr>
            <a:r>
              <a:rPr lang="en-US" altLang="en-US" sz="1800">
                <a:latin typeface="MyriadPro-SemiboldCond"/>
              </a:rPr>
              <a:t>Here we have assigned the value returned by the date function to the temporary variable $temp, which is then inserted into the string returned by the function.</a:t>
            </a:r>
          </a:p>
          <a:p>
            <a:pPr marL="285750" indent="-285750">
              <a:buFontTx/>
              <a:buChar char="•"/>
            </a:pPr>
            <a:r>
              <a:rPr lang="en-US" altLang="en-US" sz="1800">
                <a:latin typeface="MyriadPro-SemiboldCond"/>
              </a:rPr>
              <a:t>As soon as the function returns, the value of $temp is cleared, as if it had never been used at all.</a:t>
            </a:r>
          </a:p>
        </p:txBody>
      </p:sp>
      <p:pic>
        <p:nvPicPr>
          <p:cNvPr id="43014" name="Picture 6"/>
          <p:cNvPicPr>
            <a:picLocks noChangeAspect="1"/>
          </p:cNvPicPr>
          <p:nvPr/>
        </p:nvPicPr>
        <p:blipFill>
          <a:blip r:embed="rId2"/>
          <a:srcRect/>
          <a:stretch>
            <a:fillRect/>
          </a:stretch>
        </p:blipFill>
        <p:spPr bwMode="auto">
          <a:xfrm>
            <a:off x="3886200" y="5268913"/>
            <a:ext cx="4953000" cy="1589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ChangeArrowheads="1"/>
          </p:cNvSpPr>
          <p:nvPr/>
        </p:nvSpPr>
        <p:spPr bwMode="auto">
          <a:xfrm>
            <a:off x="685800" y="533400"/>
            <a:ext cx="8077200" cy="369888"/>
          </a:xfrm>
          <a:prstGeom prst="rect">
            <a:avLst/>
          </a:prstGeom>
          <a:noFill/>
          <a:ln w="9525">
            <a:noFill/>
            <a:miter lim="800000"/>
            <a:headEnd/>
            <a:tailEnd/>
          </a:ln>
        </p:spPr>
        <p:txBody>
          <a:bodyPr>
            <a:spAutoFit/>
          </a:bodyPr>
          <a:lstStyle/>
          <a:p>
            <a:r>
              <a:rPr lang="en-US" altLang="en-US" sz="1800"/>
              <a:t>Here $temp has been created </a:t>
            </a:r>
            <a:r>
              <a:rPr lang="en-US" altLang="en-US" sz="1800" i="1"/>
              <a:t>before we call the longdate function.</a:t>
            </a:r>
            <a:endParaRPr lang="en-US" altLang="en-US" sz="1800"/>
          </a:p>
        </p:txBody>
      </p:sp>
      <p:pic>
        <p:nvPicPr>
          <p:cNvPr id="44035" name="Picture 1"/>
          <p:cNvPicPr>
            <a:picLocks noChangeAspect="1" noChangeArrowheads="1"/>
          </p:cNvPicPr>
          <p:nvPr/>
        </p:nvPicPr>
        <p:blipFill>
          <a:blip r:embed="rId2"/>
          <a:srcRect/>
          <a:stretch>
            <a:fillRect/>
          </a:stretch>
        </p:blipFill>
        <p:spPr bwMode="auto">
          <a:xfrm>
            <a:off x="1828800" y="914400"/>
            <a:ext cx="4343400" cy="1295400"/>
          </a:xfrm>
          <a:prstGeom prst="rect">
            <a:avLst/>
          </a:prstGeom>
          <a:noFill/>
          <a:ln w="9525">
            <a:noFill/>
            <a:miter lim="800000"/>
            <a:headEnd/>
            <a:tailEnd/>
          </a:ln>
        </p:spPr>
      </p:pic>
      <p:sp>
        <p:nvSpPr>
          <p:cNvPr id="44036" name="Rectangle 3"/>
          <p:cNvSpPr>
            <a:spLocks noChangeArrowheads="1"/>
          </p:cNvSpPr>
          <p:nvPr/>
        </p:nvSpPr>
        <p:spPr bwMode="auto">
          <a:xfrm>
            <a:off x="457200" y="2286000"/>
            <a:ext cx="2208213" cy="461963"/>
          </a:xfrm>
          <a:prstGeom prst="rect">
            <a:avLst/>
          </a:prstGeom>
          <a:noFill/>
          <a:ln w="9525">
            <a:noFill/>
            <a:miter lim="800000"/>
            <a:headEnd/>
            <a:tailEnd/>
          </a:ln>
        </p:spPr>
        <p:txBody>
          <a:bodyPr wrap="none">
            <a:spAutoFit/>
          </a:bodyPr>
          <a:lstStyle/>
          <a:p>
            <a:r>
              <a:rPr lang="en-US" altLang="en-US">
                <a:solidFill>
                  <a:srgbClr val="7030A0"/>
                </a:solidFill>
              </a:rPr>
              <a:t>Global variables</a:t>
            </a:r>
          </a:p>
        </p:txBody>
      </p:sp>
      <p:sp>
        <p:nvSpPr>
          <p:cNvPr id="44037" name="Rectangle 4"/>
          <p:cNvSpPr>
            <a:spLocks noChangeArrowheads="1"/>
          </p:cNvSpPr>
          <p:nvPr/>
        </p:nvSpPr>
        <p:spPr bwMode="auto">
          <a:xfrm>
            <a:off x="762000" y="2828925"/>
            <a:ext cx="7239000" cy="1754188"/>
          </a:xfrm>
          <a:prstGeom prst="rect">
            <a:avLst/>
          </a:prstGeom>
          <a:noFill/>
          <a:ln w="9525">
            <a:noFill/>
            <a:miter lim="800000"/>
            <a:headEnd/>
            <a:tailEnd/>
          </a:ln>
        </p:spPr>
        <p:txBody>
          <a:bodyPr>
            <a:spAutoFit/>
          </a:bodyPr>
          <a:lstStyle/>
          <a:p>
            <a:pPr>
              <a:buFontTx/>
              <a:buChar char="•"/>
            </a:pPr>
            <a:r>
              <a:rPr lang="en-US" altLang="en-US" sz="1800"/>
              <a:t>To declare a variable as having global scope, use the keyword global.</a:t>
            </a:r>
          </a:p>
          <a:p>
            <a:pPr lvl="1"/>
            <a:r>
              <a:rPr lang="en-US" altLang="en-US" sz="1800"/>
              <a:t>Example: global $is_logged_in;</a:t>
            </a:r>
          </a:p>
          <a:p>
            <a:pPr>
              <a:buFontTx/>
              <a:buChar char="•"/>
            </a:pPr>
            <a:r>
              <a:rPr lang="en-US" altLang="en-US" sz="1800"/>
              <a:t>You can able to access this global variable from any function, without the scope.</a:t>
            </a:r>
          </a:p>
          <a:p>
            <a:pPr>
              <a:buFontTx/>
              <a:buChar char="•"/>
            </a:pPr>
            <a:r>
              <a:rPr lang="en-US" altLang="en-US" sz="1800"/>
              <a:t>It is visible (hence accessible) throughout the program.</a:t>
            </a:r>
          </a:p>
          <a:p>
            <a:endParaRPr lang="en-US" altLang="en-US" sz="1800"/>
          </a:p>
        </p:txBody>
      </p:sp>
      <p:sp>
        <p:nvSpPr>
          <p:cNvPr id="44038" name="Rectangle 5"/>
          <p:cNvSpPr>
            <a:spLocks noChangeArrowheads="1"/>
          </p:cNvSpPr>
          <p:nvPr/>
        </p:nvSpPr>
        <p:spPr bwMode="auto">
          <a:xfrm>
            <a:off x="533400" y="4267200"/>
            <a:ext cx="2070100" cy="461963"/>
          </a:xfrm>
          <a:prstGeom prst="rect">
            <a:avLst/>
          </a:prstGeom>
          <a:noFill/>
          <a:ln w="9525">
            <a:noFill/>
            <a:miter lim="800000"/>
            <a:headEnd/>
            <a:tailEnd/>
          </a:ln>
        </p:spPr>
        <p:txBody>
          <a:bodyPr wrap="none">
            <a:spAutoFit/>
          </a:bodyPr>
          <a:lstStyle/>
          <a:p>
            <a:r>
              <a:rPr lang="en-US" altLang="en-US">
                <a:solidFill>
                  <a:srgbClr val="7030A0"/>
                </a:solidFill>
              </a:rPr>
              <a:t>Static variables</a:t>
            </a:r>
          </a:p>
        </p:txBody>
      </p:sp>
      <p:sp>
        <p:nvSpPr>
          <p:cNvPr id="44039" name="Rectangle 6"/>
          <p:cNvSpPr>
            <a:spLocks noChangeArrowheads="1"/>
          </p:cNvSpPr>
          <p:nvPr/>
        </p:nvSpPr>
        <p:spPr bwMode="auto">
          <a:xfrm>
            <a:off x="838200" y="4724400"/>
            <a:ext cx="7696200" cy="646113"/>
          </a:xfrm>
          <a:prstGeom prst="rect">
            <a:avLst/>
          </a:prstGeom>
          <a:noFill/>
          <a:ln w="9525">
            <a:noFill/>
            <a:miter lim="800000"/>
            <a:headEnd/>
            <a:tailEnd/>
          </a:ln>
        </p:spPr>
        <p:txBody>
          <a:bodyPr>
            <a:spAutoFit/>
          </a:bodyPr>
          <a:lstStyle/>
          <a:p>
            <a:r>
              <a:rPr lang="en-US" altLang="en-US" sz="1800"/>
              <a:t>A static variable will not lose its value when the function exits and will still hold that value should the function be called again.</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noChangeArrowheads="1"/>
          </p:cNvPicPr>
          <p:nvPr/>
        </p:nvPicPr>
        <p:blipFill>
          <a:blip r:embed="rId2"/>
          <a:srcRect/>
          <a:stretch>
            <a:fillRect/>
          </a:stretch>
        </p:blipFill>
        <p:spPr bwMode="auto">
          <a:xfrm>
            <a:off x="609600" y="304800"/>
            <a:ext cx="2362200" cy="2286000"/>
          </a:xfrm>
          <a:prstGeom prst="rect">
            <a:avLst/>
          </a:prstGeom>
          <a:noFill/>
          <a:ln w="9525">
            <a:noFill/>
            <a:miter lim="800000"/>
            <a:headEnd/>
            <a:tailEnd/>
          </a:ln>
        </p:spPr>
      </p:pic>
      <p:pic>
        <p:nvPicPr>
          <p:cNvPr id="45059" name="Picture 4"/>
          <p:cNvPicPr>
            <a:picLocks noChangeAspect="1" noChangeArrowheads="1"/>
          </p:cNvPicPr>
          <p:nvPr/>
        </p:nvPicPr>
        <p:blipFill>
          <a:blip r:embed="rId3"/>
          <a:srcRect/>
          <a:stretch>
            <a:fillRect/>
          </a:stretch>
        </p:blipFill>
        <p:spPr bwMode="auto">
          <a:xfrm>
            <a:off x="3352800" y="838200"/>
            <a:ext cx="3733800" cy="1009650"/>
          </a:xfrm>
          <a:prstGeom prst="rect">
            <a:avLst/>
          </a:prstGeom>
          <a:noFill/>
          <a:ln w="9525">
            <a:noFill/>
            <a:miter lim="800000"/>
            <a:headEnd/>
            <a:tailEnd/>
          </a:ln>
        </p:spPr>
      </p:pic>
      <p:pic>
        <p:nvPicPr>
          <p:cNvPr id="45060" name="Picture 5"/>
          <p:cNvPicPr>
            <a:picLocks noChangeAspect="1" noChangeArrowheads="1"/>
          </p:cNvPicPr>
          <p:nvPr/>
        </p:nvPicPr>
        <p:blipFill>
          <a:blip r:embed="rId4"/>
          <a:srcRect/>
          <a:stretch>
            <a:fillRect/>
          </a:stretch>
        </p:blipFill>
        <p:spPr bwMode="auto">
          <a:xfrm>
            <a:off x="762000" y="3276600"/>
            <a:ext cx="7353300" cy="1800225"/>
          </a:xfrm>
          <a:prstGeom prst="rect">
            <a:avLst/>
          </a:prstGeom>
          <a:noFill/>
          <a:ln w="9525">
            <a:noFill/>
            <a:miter lim="800000"/>
            <a:headEnd/>
            <a:tailEnd/>
          </a:ln>
        </p:spPr>
      </p:pic>
      <p:sp>
        <p:nvSpPr>
          <p:cNvPr id="45061" name="Rectangle 6"/>
          <p:cNvSpPr>
            <a:spLocks noChangeArrowheads="1"/>
          </p:cNvSpPr>
          <p:nvPr/>
        </p:nvSpPr>
        <p:spPr bwMode="auto">
          <a:xfrm>
            <a:off x="609600" y="2743200"/>
            <a:ext cx="7924800" cy="369888"/>
          </a:xfrm>
          <a:prstGeom prst="rect">
            <a:avLst/>
          </a:prstGeom>
          <a:noFill/>
          <a:ln w="9525">
            <a:noFill/>
            <a:miter lim="800000"/>
            <a:headEnd/>
            <a:tailEnd/>
          </a:ln>
        </p:spPr>
        <p:txBody>
          <a:bodyPr>
            <a:spAutoFit/>
          </a:bodyPr>
          <a:lstStyle/>
          <a:p>
            <a:r>
              <a:rPr lang="en-US" altLang="en-US" sz="1800"/>
              <a:t>They can be initialized only with predetermined values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04800" y="152400"/>
            <a:ext cx="2851150" cy="461963"/>
          </a:xfrm>
          <a:prstGeom prst="rect">
            <a:avLst/>
          </a:prstGeom>
          <a:noFill/>
          <a:ln w="9525">
            <a:noFill/>
            <a:miter lim="800000"/>
            <a:headEnd/>
            <a:tailEnd/>
          </a:ln>
        </p:spPr>
        <p:txBody>
          <a:bodyPr wrap="none">
            <a:spAutoFit/>
          </a:bodyPr>
          <a:lstStyle/>
          <a:p>
            <a:r>
              <a:rPr lang="en-US" altLang="en-US">
                <a:solidFill>
                  <a:srgbClr val="7030A0"/>
                </a:solidFill>
              </a:rPr>
              <a:t>Superglobal variables</a:t>
            </a:r>
          </a:p>
        </p:txBody>
      </p:sp>
      <p:sp>
        <p:nvSpPr>
          <p:cNvPr id="46083" name="Rectangle 3"/>
          <p:cNvSpPr>
            <a:spLocks noChangeArrowheads="1"/>
          </p:cNvSpPr>
          <p:nvPr/>
        </p:nvSpPr>
        <p:spPr bwMode="auto">
          <a:xfrm>
            <a:off x="609600" y="609600"/>
            <a:ext cx="8153400" cy="923925"/>
          </a:xfrm>
          <a:prstGeom prst="rect">
            <a:avLst/>
          </a:prstGeom>
          <a:noFill/>
          <a:ln w="9525">
            <a:noFill/>
            <a:miter lim="800000"/>
            <a:headEnd/>
            <a:tailEnd/>
          </a:ln>
        </p:spPr>
        <p:txBody>
          <a:bodyPr>
            <a:spAutoFit/>
          </a:bodyPr>
          <a:lstStyle/>
          <a:p>
            <a:r>
              <a:rPr lang="en-US" altLang="en-US" sz="1800"/>
              <a:t>Starting with PHP 4.1.0, several predefined variables are available. These are known</a:t>
            </a:r>
          </a:p>
          <a:p>
            <a:r>
              <a:rPr lang="en-US" altLang="en-US" sz="1800"/>
              <a:t>as </a:t>
            </a:r>
            <a:r>
              <a:rPr lang="en-US" altLang="en-US" sz="1800" i="1"/>
              <a:t>superglobal variables, which means that they are provided by the PHP environment</a:t>
            </a:r>
          </a:p>
          <a:p>
            <a:r>
              <a:rPr lang="en-US" altLang="en-US" sz="1800"/>
              <a:t>but are global within the program, accessible absolutely everywhere.</a:t>
            </a:r>
          </a:p>
        </p:txBody>
      </p:sp>
      <p:pic>
        <p:nvPicPr>
          <p:cNvPr id="46084" name="Picture 2"/>
          <p:cNvPicPr>
            <a:picLocks noChangeAspect="1" noChangeArrowheads="1"/>
          </p:cNvPicPr>
          <p:nvPr/>
        </p:nvPicPr>
        <p:blipFill>
          <a:blip r:embed="rId2"/>
          <a:srcRect/>
          <a:stretch>
            <a:fillRect/>
          </a:stretch>
        </p:blipFill>
        <p:spPr bwMode="auto">
          <a:xfrm>
            <a:off x="285750" y="1600200"/>
            <a:ext cx="8858250" cy="1571625"/>
          </a:xfrm>
          <a:prstGeom prst="rect">
            <a:avLst/>
          </a:prstGeom>
          <a:noFill/>
          <a:ln w="9525">
            <a:noFill/>
            <a:miter lim="800000"/>
            <a:headEnd/>
            <a:tailEnd/>
          </a:ln>
        </p:spPr>
      </p:pic>
      <p:pic>
        <p:nvPicPr>
          <p:cNvPr id="46085" name="Picture 3"/>
          <p:cNvPicPr>
            <a:picLocks noChangeAspect="1" noChangeArrowheads="1"/>
          </p:cNvPicPr>
          <p:nvPr/>
        </p:nvPicPr>
        <p:blipFill>
          <a:blip r:embed="rId3"/>
          <a:srcRect/>
          <a:stretch>
            <a:fillRect/>
          </a:stretch>
        </p:blipFill>
        <p:spPr bwMode="auto">
          <a:xfrm>
            <a:off x="381000" y="3124200"/>
            <a:ext cx="8763000" cy="2476500"/>
          </a:xfrm>
          <a:prstGeom prst="rect">
            <a:avLst/>
          </a:prstGeom>
          <a:noFill/>
          <a:ln w="9525">
            <a:noFill/>
            <a:miter lim="800000"/>
            <a:headEnd/>
            <a:tailEnd/>
          </a:ln>
        </p:spPr>
      </p:pic>
      <p:sp>
        <p:nvSpPr>
          <p:cNvPr id="46086" name="Rectangle 6"/>
          <p:cNvSpPr>
            <a:spLocks noChangeArrowheads="1"/>
          </p:cNvSpPr>
          <p:nvPr/>
        </p:nvSpPr>
        <p:spPr bwMode="auto">
          <a:xfrm>
            <a:off x="304800" y="5657850"/>
            <a:ext cx="8534400" cy="1200329"/>
          </a:xfrm>
          <a:prstGeom prst="rect">
            <a:avLst/>
          </a:prstGeom>
          <a:noFill/>
          <a:ln w="9525">
            <a:noFill/>
            <a:miter lim="800000"/>
            <a:headEnd/>
            <a:tailEnd/>
          </a:ln>
        </p:spPr>
        <p:txBody>
          <a:bodyPr wrap="square">
            <a:spAutoFit/>
          </a:bodyPr>
          <a:lstStyle/>
          <a:p>
            <a:pPr>
              <a:buFontTx/>
              <a:buChar char="•"/>
            </a:pPr>
            <a:r>
              <a:rPr lang="en-US" altLang="en-US" sz="1800" dirty="0"/>
              <a:t>All of the </a:t>
            </a:r>
            <a:r>
              <a:rPr lang="en-US" altLang="en-US" sz="1800" dirty="0" err="1"/>
              <a:t>superglobals</a:t>
            </a:r>
            <a:r>
              <a:rPr lang="en-US" altLang="en-US" sz="1800" dirty="0"/>
              <a:t> (except for $GLOBALS) are named with a single initial underscore and only capital letters</a:t>
            </a:r>
          </a:p>
          <a:p>
            <a:pPr>
              <a:buFontTx/>
              <a:buChar char="•"/>
            </a:pPr>
            <a:r>
              <a:rPr lang="en-US" altLang="en-US" sz="1800" dirty="0"/>
              <a:t>They are mainly used to store and get information from one page to another etc in an application.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4B4098-2896-DA39-2F25-5ED0D1A7927D}"/>
              </a:ext>
            </a:extLst>
          </p:cNvPr>
          <p:cNvSpPr>
            <a:spLocks noGrp="1"/>
          </p:cNvSpPr>
          <p:nvPr>
            <p:ph type="ctrTitle"/>
          </p:nvPr>
        </p:nvSpPr>
        <p:spPr/>
        <p:txBody>
          <a:bodyPr/>
          <a:lstStyle/>
          <a:p>
            <a:r>
              <a:rPr lang="en-US" dirty="0"/>
              <a:t>PHP and </a:t>
            </a:r>
            <a:r>
              <a:rPr lang="en-US" dirty="0" smtClean="0"/>
              <a:t>MYSQL Interaction</a:t>
            </a:r>
            <a:endParaRPr lang="en-IN" dirty="0"/>
          </a:p>
        </p:txBody>
      </p:sp>
      <p:sp>
        <p:nvSpPr>
          <p:cNvPr id="3" name="Subtitle 2">
            <a:extLst>
              <a:ext uri="{FF2B5EF4-FFF2-40B4-BE49-F238E27FC236}">
                <a16:creationId xmlns:a16="http://schemas.microsoft.com/office/drawing/2014/main" xmlns="" id="{66825F11-B542-FE56-9760-494A65640E38}"/>
              </a:ext>
            </a:extLst>
          </p:cNvPr>
          <p:cNvSpPr>
            <a:spLocks noGrp="1"/>
          </p:cNvSpPr>
          <p:nvPr>
            <p:ph type="subTitle" idx="1"/>
          </p:nvPr>
        </p:nvSpPr>
        <p:spPr/>
        <p:txBody>
          <a:bodyPr/>
          <a:lstStyle/>
          <a:p>
            <a:endParaRPr lang="en-IN" dirty="0"/>
          </a:p>
        </p:txBody>
      </p:sp>
      <p:sp>
        <p:nvSpPr>
          <p:cNvPr id="4" name="Slide Number Placeholder 3"/>
          <p:cNvSpPr>
            <a:spLocks noGrp="1"/>
          </p:cNvSpPr>
          <p:nvPr>
            <p:ph type="sldNum" sz="quarter" idx="12"/>
          </p:nvPr>
        </p:nvSpPr>
        <p:spPr/>
        <p:txBody>
          <a:bodyPr/>
          <a:lstStyle/>
          <a:p>
            <a:fld id="{13ABD382-F0A5-4293-B13F-B6F89B84FFAB}" type="slidenum">
              <a:rPr lang="en-US" smtClean="0"/>
              <a:pPr/>
              <a:t>64</a:t>
            </a:fld>
            <a:endParaRPr lang="en-US"/>
          </a:p>
        </p:txBody>
      </p:sp>
    </p:spTree>
    <p:extLst>
      <p:ext uri="{BB962C8B-B14F-4D97-AF65-F5344CB8AC3E}">
        <p14:creationId xmlns:p14="http://schemas.microsoft.com/office/powerpoint/2010/main" xmlns="" val="17180948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5D3AD6-E6E1-3FC6-8DFF-95F67DAFE8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6FFA621-63C7-36B1-D4B7-E708C83457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C9CD089E-5C44-4ADE-3F3D-FBBB685B04A3}"/>
              </a:ext>
            </a:extLst>
          </p:cNvPr>
          <p:cNvPicPr>
            <a:picLocks noChangeAspect="1"/>
          </p:cNvPicPr>
          <p:nvPr/>
        </p:nvPicPr>
        <p:blipFill rotWithShape="1">
          <a:blip r:embed="rId2"/>
          <a:srcRect l="22154" t="14403" r="21423" b="11366"/>
          <a:stretch/>
        </p:blipFill>
        <p:spPr>
          <a:xfrm>
            <a:off x="888999" y="0"/>
            <a:ext cx="7721601" cy="5791200"/>
          </a:xfrm>
          <a:prstGeom prst="rect">
            <a:avLst/>
          </a:prstGeom>
        </p:spPr>
      </p:pic>
      <p:sp>
        <p:nvSpPr>
          <p:cNvPr id="6" name="Slide Number Placeholder 5"/>
          <p:cNvSpPr>
            <a:spLocks noGrp="1"/>
          </p:cNvSpPr>
          <p:nvPr>
            <p:ph type="sldNum" sz="quarter" idx="12"/>
          </p:nvPr>
        </p:nvSpPr>
        <p:spPr/>
        <p:txBody>
          <a:bodyPr/>
          <a:lstStyle/>
          <a:p>
            <a:fld id="{13ABD382-F0A5-4293-B13F-B6F89B84FFAB}" type="slidenum">
              <a:rPr lang="en-US" smtClean="0"/>
              <a:pPr/>
              <a:t>65</a:t>
            </a:fld>
            <a:endParaRPr lang="en-US"/>
          </a:p>
        </p:txBody>
      </p:sp>
    </p:spTree>
    <p:extLst>
      <p:ext uri="{BB962C8B-B14F-4D97-AF65-F5344CB8AC3E}">
        <p14:creationId xmlns:p14="http://schemas.microsoft.com/office/powerpoint/2010/main" xmlns="" val="17813094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9BDBA8-8988-3E9B-2614-A46091937A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76807886-D3EA-A53D-D345-FD79FE6715E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9D530052-236C-8FA3-F5A4-C7F11E6CFEA0}"/>
              </a:ext>
            </a:extLst>
          </p:cNvPr>
          <p:cNvPicPr>
            <a:picLocks noChangeAspect="1"/>
          </p:cNvPicPr>
          <p:nvPr/>
        </p:nvPicPr>
        <p:blipFill>
          <a:blip r:embed="rId2"/>
          <a:stretch>
            <a:fillRect/>
          </a:stretch>
        </p:blipFill>
        <p:spPr>
          <a:xfrm>
            <a:off x="914400" y="0"/>
            <a:ext cx="7696199" cy="5772150"/>
          </a:xfrm>
          <a:prstGeom prst="rect">
            <a:avLst/>
          </a:prstGeom>
        </p:spPr>
      </p:pic>
      <p:sp>
        <p:nvSpPr>
          <p:cNvPr id="6" name="Slide Number Placeholder 5"/>
          <p:cNvSpPr>
            <a:spLocks noGrp="1"/>
          </p:cNvSpPr>
          <p:nvPr>
            <p:ph type="sldNum" sz="quarter" idx="12"/>
          </p:nvPr>
        </p:nvSpPr>
        <p:spPr/>
        <p:txBody>
          <a:bodyPr/>
          <a:lstStyle/>
          <a:p>
            <a:fld id="{13ABD382-F0A5-4293-B13F-B6F89B84FFAB}" type="slidenum">
              <a:rPr lang="en-US" smtClean="0"/>
              <a:pPr/>
              <a:t>66</a:t>
            </a:fld>
            <a:endParaRPr lang="en-US"/>
          </a:p>
        </p:txBody>
      </p:sp>
    </p:spTree>
    <p:extLst>
      <p:ext uri="{BB962C8B-B14F-4D97-AF65-F5344CB8AC3E}">
        <p14:creationId xmlns:p14="http://schemas.microsoft.com/office/powerpoint/2010/main" xmlns="" val="25305570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E6D486-DC15-9A96-8E30-2CD3948390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4FE6B9A9-7FF0-21A6-F9CB-0DF8A5DDB3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44BAC542-A9EF-DB63-067C-BDA77FE9474E}"/>
              </a:ext>
            </a:extLst>
          </p:cNvPr>
          <p:cNvPicPr>
            <a:picLocks noChangeAspect="1"/>
          </p:cNvPicPr>
          <p:nvPr/>
        </p:nvPicPr>
        <p:blipFill>
          <a:blip r:embed="rId2"/>
          <a:stretch>
            <a:fillRect/>
          </a:stretch>
        </p:blipFill>
        <p:spPr>
          <a:xfrm>
            <a:off x="914400" y="0"/>
            <a:ext cx="7543799" cy="5687011"/>
          </a:xfrm>
          <a:prstGeom prst="rect">
            <a:avLst/>
          </a:prstGeom>
        </p:spPr>
      </p:pic>
      <p:sp>
        <p:nvSpPr>
          <p:cNvPr id="6" name="Slide Number Placeholder 5"/>
          <p:cNvSpPr>
            <a:spLocks noGrp="1"/>
          </p:cNvSpPr>
          <p:nvPr>
            <p:ph type="sldNum" sz="quarter" idx="12"/>
          </p:nvPr>
        </p:nvSpPr>
        <p:spPr/>
        <p:txBody>
          <a:bodyPr/>
          <a:lstStyle/>
          <a:p>
            <a:fld id="{13ABD382-F0A5-4293-B13F-B6F89B84FFAB}" type="slidenum">
              <a:rPr lang="en-US" smtClean="0"/>
              <a:pPr/>
              <a:t>67</a:t>
            </a:fld>
            <a:endParaRPr lang="en-US"/>
          </a:p>
        </p:txBody>
      </p:sp>
    </p:spTree>
    <p:extLst>
      <p:ext uri="{BB962C8B-B14F-4D97-AF65-F5344CB8AC3E}">
        <p14:creationId xmlns:p14="http://schemas.microsoft.com/office/powerpoint/2010/main" xmlns="" val="373314490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8A7906-D4E1-32F7-B626-ABD3578E6B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0D0019FD-01B0-A491-7097-C4FCD4953A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801307B3-523A-0C47-00C6-E981852EA909}"/>
              </a:ext>
            </a:extLst>
          </p:cNvPr>
          <p:cNvPicPr>
            <a:picLocks noChangeAspect="1"/>
          </p:cNvPicPr>
          <p:nvPr/>
        </p:nvPicPr>
        <p:blipFill rotWithShape="1">
          <a:blip r:embed="rId2"/>
          <a:srcRect t="13140"/>
          <a:stretch/>
        </p:blipFill>
        <p:spPr>
          <a:xfrm>
            <a:off x="914400" y="152400"/>
            <a:ext cx="7774095" cy="5638799"/>
          </a:xfrm>
          <a:prstGeom prst="rect">
            <a:avLst/>
          </a:prstGeom>
        </p:spPr>
      </p:pic>
      <p:sp>
        <p:nvSpPr>
          <p:cNvPr id="6" name="Slide Number Placeholder 5"/>
          <p:cNvSpPr>
            <a:spLocks noGrp="1"/>
          </p:cNvSpPr>
          <p:nvPr>
            <p:ph type="sldNum" sz="quarter" idx="12"/>
          </p:nvPr>
        </p:nvSpPr>
        <p:spPr/>
        <p:txBody>
          <a:bodyPr/>
          <a:lstStyle/>
          <a:p>
            <a:fld id="{13ABD382-F0A5-4293-B13F-B6F89B84FFAB}" type="slidenum">
              <a:rPr lang="en-US" smtClean="0"/>
              <a:pPr/>
              <a:t>68</a:t>
            </a:fld>
            <a:endParaRPr lang="en-US"/>
          </a:p>
        </p:txBody>
      </p:sp>
    </p:spTree>
    <p:extLst>
      <p:ext uri="{BB962C8B-B14F-4D97-AF65-F5344CB8AC3E}">
        <p14:creationId xmlns:p14="http://schemas.microsoft.com/office/powerpoint/2010/main" xmlns="" val="40220421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148F0B-960A-361B-8BFA-6C81BBC75D7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6FA2062C-7CFC-ADB5-A1C5-D721423AE28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2BDB1739-66B8-26E0-4A9A-75C254AFE972}"/>
              </a:ext>
            </a:extLst>
          </p:cNvPr>
          <p:cNvPicPr>
            <a:picLocks noChangeAspect="1"/>
          </p:cNvPicPr>
          <p:nvPr/>
        </p:nvPicPr>
        <p:blipFill>
          <a:blip r:embed="rId2"/>
          <a:stretch>
            <a:fillRect/>
          </a:stretch>
        </p:blipFill>
        <p:spPr>
          <a:xfrm>
            <a:off x="1143000" y="228600"/>
            <a:ext cx="7162800" cy="5372100"/>
          </a:xfrm>
          <a:prstGeom prst="rect">
            <a:avLst/>
          </a:prstGeom>
        </p:spPr>
      </p:pic>
      <p:sp>
        <p:nvSpPr>
          <p:cNvPr id="6" name="Slide Number Placeholder 5"/>
          <p:cNvSpPr>
            <a:spLocks noGrp="1"/>
          </p:cNvSpPr>
          <p:nvPr>
            <p:ph type="sldNum" sz="quarter" idx="12"/>
          </p:nvPr>
        </p:nvSpPr>
        <p:spPr/>
        <p:txBody>
          <a:bodyPr/>
          <a:lstStyle/>
          <a:p>
            <a:fld id="{13ABD382-F0A5-4293-B13F-B6F89B84FFAB}" type="slidenum">
              <a:rPr lang="en-US" smtClean="0"/>
              <a:pPr/>
              <a:t>69</a:t>
            </a:fld>
            <a:endParaRPr lang="en-US"/>
          </a:p>
        </p:txBody>
      </p:sp>
    </p:spTree>
    <p:extLst>
      <p:ext uri="{BB962C8B-B14F-4D97-AF65-F5344CB8AC3E}">
        <p14:creationId xmlns:p14="http://schemas.microsoft.com/office/powerpoint/2010/main" xmlns="" val="2864622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2C89E2EE-4401-3B10-B3ED-A4BE12E87011}"/>
              </a:ext>
            </a:extLst>
          </p:cNvPr>
          <p:cNvPicPr>
            <a:picLocks noGrp="1" noChangeAspect="1"/>
          </p:cNvPicPr>
          <p:nvPr>
            <p:ph idx="1"/>
          </p:nvPr>
        </p:nvPicPr>
        <p:blipFill rotWithShape="1">
          <a:blip r:embed="rId2"/>
          <a:srcRect l="26308" t="11673" r="20385" b="19370"/>
          <a:stretch/>
        </p:blipFill>
        <p:spPr>
          <a:xfrm>
            <a:off x="1447800" y="1306512"/>
            <a:ext cx="6629400" cy="4332287"/>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532DD3-374F-3524-19C2-F317FED550F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EB39DC0B-41BE-7933-3B4C-444B9733069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B63E8468-E8D2-F38B-4296-73E416A96FB5}"/>
              </a:ext>
            </a:extLst>
          </p:cNvPr>
          <p:cNvPicPr>
            <a:picLocks noChangeAspect="1"/>
          </p:cNvPicPr>
          <p:nvPr/>
        </p:nvPicPr>
        <p:blipFill>
          <a:blip r:embed="rId2"/>
          <a:stretch>
            <a:fillRect/>
          </a:stretch>
        </p:blipFill>
        <p:spPr>
          <a:xfrm>
            <a:off x="1143000" y="304800"/>
            <a:ext cx="7137400" cy="5353050"/>
          </a:xfrm>
          <a:prstGeom prst="rect">
            <a:avLst/>
          </a:prstGeom>
        </p:spPr>
      </p:pic>
      <p:sp>
        <p:nvSpPr>
          <p:cNvPr id="6" name="Slide Number Placeholder 5"/>
          <p:cNvSpPr>
            <a:spLocks noGrp="1"/>
          </p:cNvSpPr>
          <p:nvPr>
            <p:ph type="sldNum" sz="quarter" idx="12"/>
          </p:nvPr>
        </p:nvSpPr>
        <p:spPr/>
        <p:txBody>
          <a:bodyPr/>
          <a:lstStyle/>
          <a:p>
            <a:fld id="{13ABD382-F0A5-4293-B13F-B6F89B84FFAB}" type="slidenum">
              <a:rPr lang="en-US" smtClean="0"/>
              <a:pPr/>
              <a:t>70</a:t>
            </a:fld>
            <a:endParaRPr lang="en-US"/>
          </a:p>
        </p:txBody>
      </p:sp>
    </p:spTree>
    <p:extLst>
      <p:ext uri="{BB962C8B-B14F-4D97-AF65-F5344CB8AC3E}">
        <p14:creationId xmlns:p14="http://schemas.microsoft.com/office/powerpoint/2010/main" xmlns="" val="33112849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953F01-25D9-4A7D-0217-DB244F043C8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E1FAE4CE-510A-4FBC-1420-1A17C916ABA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73AC646A-2536-741E-A53E-55AAE54E96C4}"/>
              </a:ext>
            </a:extLst>
          </p:cNvPr>
          <p:cNvPicPr>
            <a:picLocks noChangeAspect="1"/>
          </p:cNvPicPr>
          <p:nvPr/>
        </p:nvPicPr>
        <p:blipFill>
          <a:blip r:embed="rId2"/>
          <a:stretch>
            <a:fillRect/>
          </a:stretch>
        </p:blipFill>
        <p:spPr>
          <a:xfrm>
            <a:off x="838200" y="0"/>
            <a:ext cx="7543800" cy="5679363"/>
          </a:xfrm>
          <a:prstGeom prst="rect">
            <a:avLst/>
          </a:prstGeom>
        </p:spPr>
      </p:pic>
      <p:sp>
        <p:nvSpPr>
          <p:cNvPr id="6" name="Slide Number Placeholder 5"/>
          <p:cNvSpPr>
            <a:spLocks noGrp="1"/>
          </p:cNvSpPr>
          <p:nvPr>
            <p:ph type="sldNum" sz="quarter" idx="12"/>
          </p:nvPr>
        </p:nvSpPr>
        <p:spPr/>
        <p:txBody>
          <a:bodyPr/>
          <a:lstStyle/>
          <a:p>
            <a:fld id="{13ABD382-F0A5-4293-B13F-B6F89B84FFAB}" type="slidenum">
              <a:rPr lang="en-US" smtClean="0"/>
              <a:pPr/>
              <a:t>71</a:t>
            </a:fld>
            <a:endParaRPr lang="en-US"/>
          </a:p>
        </p:txBody>
      </p:sp>
    </p:spTree>
    <p:extLst>
      <p:ext uri="{BB962C8B-B14F-4D97-AF65-F5344CB8AC3E}">
        <p14:creationId xmlns:p14="http://schemas.microsoft.com/office/powerpoint/2010/main" xmlns="" val="20841966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8D0E9B-D15C-FB93-F4A6-C682EDF614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xmlns="" id="{3256767D-C85E-3AC8-C33A-CD161EE7461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xmlns="" id="{1410F8EF-F414-7EC0-F1CA-0EFA86E2CB52}"/>
              </a:ext>
            </a:extLst>
          </p:cNvPr>
          <p:cNvPicPr>
            <a:picLocks noChangeAspect="1"/>
          </p:cNvPicPr>
          <p:nvPr/>
        </p:nvPicPr>
        <p:blipFill>
          <a:blip r:embed="rId2"/>
          <a:stretch>
            <a:fillRect/>
          </a:stretch>
        </p:blipFill>
        <p:spPr>
          <a:xfrm>
            <a:off x="914400" y="228600"/>
            <a:ext cx="7421465" cy="5581174"/>
          </a:xfrm>
          <a:prstGeom prst="rect">
            <a:avLst/>
          </a:prstGeom>
        </p:spPr>
      </p:pic>
      <p:sp>
        <p:nvSpPr>
          <p:cNvPr id="6" name="Slide Number Placeholder 5"/>
          <p:cNvSpPr>
            <a:spLocks noGrp="1"/>
          </p:cNvSpPr>
          <p:nvPr>
            <p:ph type="sldNum" sz="quarter" idx="12"/>
          </p:nvPr>
        </p:nvSpPr>
        <p:spPr/>
        <p:txBody>
          <a:bodyPr/>
          <a:lstStyle/>
          <a:p>
            <a:fld id="{13ABD382-F0A5-4293-B13F-B6F89B84FFAB}" type="slidenum">
              <a:rPr lang="en-US" smtClean="0"/>
              <a:pPr/>
              <a:t>72</a:t>
            </a:fld>
            <a:endParaRPr lang="en-US"/>
          </a:p>
        </p:txBody>
      </p:sp>
    </p:spTree>
    <p:extLst>
      <p:ext uri="{BB962C8B-B14F-4D97-AF65-F5344CB8AC3E}">
        <p14:creationId xmlns:p14="http://schemas.microsoft.com/office/powerpoint/2010/main" xmlns="" val="29874494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BAD5D4-63C3-86F6-79D7-D9411996E5C9}"/>
              </a:ext>
            </a:extLst>
          </p:cNvPr>
          <p:cNvSpPr>
            <a:spLocks noGrp="1"/>
          </p:cNvSpPr>
          <p:nvPr>
            <p:ph type="title"/>
          </p:nvPr>
        </p:nvSpPr>
        <p:spPr>
          <a:xfrm>
            <a:off x="1941708" y="642731"/>
            <a:ext cx="5797296" cy="811099"/>
          </a:xfrm>
        </p:spPr>
        <p:txBody>
          <a:bodyPr/>
          <a:lstStyle/>
          <a:p>
            <a:r>
              <a:rPr lang="en-US" b="0" i="0" u="none" strike="noStrike" dirty="0">
                <a:solidFill>
                  <a:srgbClr val="000000"/>
                </a:solidFill>
                <a:effectLst/>
                <a:latin typeface="News 706"/>
              </a:rPr>
              <a:t>JavaScript</a:t>
            </a:r>
            <a:r>
              <a:rPr lang="en-US" b="0" i="0" dirty="0">
                <a:solidFill>
                  <a:srgbClr val="222222"/>
                </a:solidFill>
                <a:effectLst/>
                <a:latin typeface="News 706"/>
              </a:rPr>
              <a:t> framework</a:t>
            </a:r>
            <a:endParaRPr lang="en-IN" dirty="0"/>
          </a:p>
        </p:txBody>
      </p:sp>
      <p:sp>
        <p:nvSpPr>
          <p:cNvPr id="3" name="Content Placeholder 2">
            <a:extLst>
              <a:ext uri="{FF2B5EF4-FFF2-40B4-BE49-F238E27FC236}">
                <a16:creationId xmlns:a16="http://schemas.microsoft.com/office/drawing/2014/main" xmlns="" id="{BEC812E1-CD42-520B-B94B-D2CA82ECC8E9}"/>
              </a:ext>
            </a:extLst>
          </p:cNvPr>
          <p:cNvSpPr>
            <a:spLocks noGrp="1"/>
          </p:cNvSpPr>
          <p:nvPr>
            <p:ph idx="1"/>
          </p:nvPr>
        </p:nvSpPr>
        <p:spPr>
          <a:xfrm>
            <a:off x="175724" y="1650777"/>
            <a:ext cx="8792552" cy="4761441"/>
          </a:xfrm>
        </p:spPr>
        <p:txBody>
          <a:bodyPr>
            <a:normAutofit lnSpcReduction="10000"/>
          </a:bodyPr>
          <a:lstStyle/>
          <a:p>
            <a:pPr algn="just"/>
            <a:r>
              <a:rPr lang="en-US" sz="2000" b="0" i="0" dirty="0">
                <a:solidFill>
                  <a:srgbClr val="222222"/>
                </a:solidFill>
                <a:effectLst/>
                <a:latin typeface="Arial" panose="020B0604020202020204" pitchFamily="34" charset="0"/>
                <a:cs typeface="Arial" panose="020B0604020202020204" pitchFamily="34" charset="0"/>
              </a:rPr>
              <a:t>A </a:t>
            </a:r>
            <a:r>
              <a:rPr lang="en-US" sz="2000" b="0" i="0" u="none" strike="noStrike" dirty="0">
                <a:solidFill>
                  <a:srgbClr val="000000"/>
                </a:solidFill>
                <a:effectLst/>
                <a:latin typeface="Arial" panose="020B0604020202020204" pitchFamily="34" charset="0"/>
                <a:cs typeface="Arial" panose="020B0604020202020204" pitchFamily="34" charset="0"/>
              </a:rPr>
              <a:t>JavaScript</a:t>
            </a:r>
            <a:r>
              <a:rPr lang="en-US" sz="2000" b="0" i="0" dirty="0">
                <a:solidFill>
                  <a:srgbClr val="222222"/>
                </a:solidFill>
                <a:effectLst/>
                <a:latin typeface="Arial" panose="020B0604020202020204" pitchFamily="34" charset="0"/>
                <a:cs typeface="Arial" panose="020B0604020202020204" pitchFamily="34" charset="0"/>
              </a:rPr>
              <a:t> framework is a collection of JavaScript </a:t>
            </a:r>
            <a:r>
              <a:rPr lang="en-US" sz="2000" b="0" i="0" u="none" strike="noStrike" dirty="0">
                <a:solidFill>
                  <a:srgbClr val="000000"/>
                </a:solidFill>
                <a:effectLst/>
                <a:latin typeface="Arial" panose="020B0604020202020204" pitchFamily="34" charset="0"/>
                <a:cs typeface="Arial" panose="020B0604020202020204" pitchFamily="34" charset="0"/>
              </a:rPr>
              <a:t>code libraries</a:t>
            </a:r>
            <a:r>
              <a:rPr lang="en-US" sz="2000" b="0" i="0" dirty="0">
                <a:solidFill>
                  <a:srgbClr val="222222"/>
                </a:solidFill>
                <a:effectLst/>
                <a:latin typeface="Arial" panose="020B0604020202020204" pitchFamily="34" charset="0"/>
                <a:cs typeface="Arial" panose="020B0604020202020204" pitchFamily="34" charset="0"/>
              </a:rPr>
              <a:t> that provide a web developer with pre-written code for routine programming tasks. </a:t>
            </a:r>
          </a:p>
          <a:p>
            <a:pPr algn="just"/>
            <a:r>
              <a:rPr lang="en-US" sz="2000" b="0" i="0" dirty="0">
                <a:solidFill>
                  <a:srgbClr val="222222"/>
                </a:solidFill>
                <a:effectLst/>
                <a:latin typeface="Arial" panose="020B0604020202020204" pitchFamily="34" charset="0"/>
                <a:cs typeface="Arial" panose="020B0604020202020204" pitchFamily="34" charset="0"/>
              </a:rPr>
              <a:t>Frameworks are structures with a particular context and help you create web applications within that context. </a:t>
            </a:r>
          </a:p>
          <a:p>
            <a:pPr algn="just"/>
            <a:r>
              <a:rPr lang="en-US" sz="2000" b="0" i="0" dirty="0">
                <a:solidFill>
                  <a:srgbClr val="222222"/>
                </a:solidFill>
                <a:effectLst/>
                <a:latin typeface="Arial" panose="020B0604020202020204" pitchFamily="34" charset="0"/>
                <a:cs typeface="Arial" panose="020B0604020202020204" pitchFamily="34" charset="0"/>
              </a:rPr>
              <a:t>Frameworks provide a template that handles common programming patterns. </a:t>
            </a:r>
          </a:p>
          <a:p>
            <a:pPr algn="just"/>
            <a:r>
              <a:rPr lang="en-US" sz="2000" b="0" i="0" dirty="0">
                <a:solidFill>
                  <a:srgbClr val="222222"/>
                </a:solidFill>
                <a:effectLst/>
                <a:latin typeface="Arial" panose="020B0604020202020204" pitchFamily="34" charset="0"/>
                <a:cs typeface="Arial" panose="020B0604020202020204" pitchFamily="34" charset="0"/>
              </a:rPr>
              <a:t>Each time </a:t>
            </a:r>
            <a:r>
              <a:rPr lang="en-US" sz="2000" dirty="0">
                <a:solidFill>
                  <a:srgbClr val="222222"/>
                </a:solidFill>
                <a:latin typeface="Arial" panose="020B0604020202020204" pitchFamily="34" charset="0"/>
                <a:cs typeface="Arial" panose="020B0604020202020204" pitchFamily="34" charset="0"/>
              </a:rPr>
              <a:t>we</a:t>
            </a:r>
            <a:r>
              <a:rPr lang="en-US" sz="2000" b="0" i="0" dirty="0">
                <a:solidFill>
                  <a:srgbClr val="222222"/>
                </a:solidFill>
                <a:effectLst/>
                <a:latin typeface="Arial" panose="020B0604020202020204" pitchFamily="34" charset="0"/>
                <a:cs typeface="Arial" panose="020B0604020202020204" pitchFamily="34" charset="0"/>
              </a:rPr>
              <a:t> build an application,  need not to write code for every single feature from scratch. Instead, </a:t>
            </a:r>
            <a:r>
              <a:rPr lang="en-US" sz="2000" dirty="0">
                <a:solidFill>
                  <a:srgbClr val="222222"/>
                </a:solidFill>
                <a:latin typeface="Arial" panose="020B0604020202020204" pitchFamily="34" charset="0"/>
                <a:cs typeface="Arial" panose="020B0604020202020204" pitchFamily="34" charset="0"/>
              </a:rPr>
              <a:t>we</a:t>
            </a:r>
            <a:r>
              <a:rPr lang="en-US" sz="2000" b="0" i="0" dirty="0">
                <a:solidFill>
                  <a:srgbClr val="222222"/>
                </a:solidFill>
                <a:effectLst/>
                <a:latin typeface="Arial" panose="020B0604020202020204" pitchFamily="34" charset="0"/>
                <a:cs typeface="Arial" panose="020B0604020202020204" pitchFamily="34" charset="0"/>
              </a:rPr>
              <a:t> can build upon an existing feature set.</a:t>
            </a:r>
          </a:p>
          <a:p>
            <a:pPr marL="0" indent="0" algn="just">
              <a:buNone/>
            </a:pPr>
            <a:endParaRPr lang="en-US" sz="2000" b="0" i="0" dirty="0">
              <a:solidFill>
                <a:srgbClr val="222222"/>
              </a:solidFill>
              <a:effectLst/>
              <a:latin typeface="Arial" panose="020B0604020202020204" pitchFamily="34" charset="0"/>
              <a:cs typeface="Arial" panose="020B0604020202020204" pitchFamily="34" charset="0"/>
            </a:endParaRPr>
          </a:p>
          <a:p>
            <a:pPr marL="0" indent="0" algn="just">
              <a:buNone/>
            </a:pPr>
            <a:r>
              <a:rPr lang="en-US" sz="2000" b="1" i="0" cap="all" dirty="0">
                <a:solidFill>
                  <a:srgbClr val="000000"/>
                </a:solidFill>
                <a:effectLst/>
                <a:latin typeface="Arial" panose="020B0604020202020204" pitchFamily="34" charset="0"/>
                <a:cs typeface="Arial" panose="020B0604020202020204" pitchFamily="34" charset="0"/>
              </a:rPr>
              <a:t>FRAMEWORK VS. </a:t>
            </a:r>
            <a:r>
              <a:rPr lang="en-US" sz="2000" b="1" i="0" u="none" strike="noStrike" cap="all" dirty="0">
                <a:solidFill>
                  <a:srgbClr val="000000"/>
                </a:solidFill>
                <a:effectLst/>
                <a:latin typeface="Arial" panose="020B0604020202020204" pitchFamily="34" charset="0"/>
                <a:cs typeface="Arial" panose="020B0604020202020204" pitchFamily="34" charset="0"/>
              </a:rPr>
              <a:t>LIBRARY</a:t>
            </a:r>
            <a:r>
              <a:rPr lang="en-US" sz="2000" b="1" i="0" cap="all" dirty="0">
                <a:solidFill>
                  <a:srgbClr val="000000"/>
                </a:solidFill>
                <a:effectLst/>
                <a:latin typeface="Arial" panose="020B0604020202020204" pitchFamily="34" charset="0"/>
                <a:cs typeface="Arial" panose="020B0604020202020204" pitchFamily="34" charset="0"/>
              </a:rPr>
              <a:t> </a:t>
            </a:r>
            <a:endParaRPr lang="en-US" sz="2000" b="0" i="0" cap="all" dirty="0">
              <a:solidFill>
                <a:srgbClr val="000000"/>
              </a:solidFill>
              <a:effectLst/>
              <a:latin typeface="Arial" panose="020B0604020202020204" pitchFamily="34" charset="0"/>
              <a:cs typeface="Arial" panose="020B0604020202020204" pitchFamily="34" charset="0"/>
            </a:endParaRPr>
          </a:p>
          <a:p>
            <a:pPr algn="just" fontAlgn="base"/>
            <a:r>
              <a:rPr lang="en-US" sz="2000" dirty="0">
                <a:solidFill>
                  <a:srgbClr val="222222"/>
                </a:solidFill>
                <a:latin typeface="Arial" panose="020B0604020202020204" pitchFamily="34" charset="0"/>
                <a:cs typeface="Arial" panose="020B0604020202020204" pitchFamily="34" charset="0"/>
              </a:rPr>
              <a:t>A</a:t>
            </a:r>
            <a:r>
              <a:rPr lang="en-US" sz="2000" b="0" i="0" dirty="0">
                <a:solidFill>
                  <a:srgbClr val="222222"/>
                </a:solidFill>
                <a:effectLst/>
                <a:latin typeface="Arial" panose="020B0604020202020204" pitchFamily="34" charset="0"/>
                <a:cs typeface="Arial" panose="020B0604020202020204" pitchFamily="34" charset="0"/>
              </a:rPr>
              <a:t> JS framework is a full toolset that helps shape and organize your website or application.</a:t>
            </a:r>
          </a:p>
          <a:p>
            <a:pPr algn="just" fontAlgn="base"/>
            <a:r>
              <a:rPr lang="en-US" sz="2000" dirty="0">
                <a:solidFill>
                  <a:srgbClr val="222222"/>
                </a:solidFill>
                <a:latin typeface="Arial" panose="020B0604020202020204" pitchFamily="34" charset="0"/>
                <a:cs typeface="Arial" panose="020B0604020202020204" pitchFamily="34" charset="0"/>
              </a:rPr>
              <a:t>A</a:t>
            </a:r>
            <a:r>
              <a:rPr lang="en-US" sz="2000" b="0" i="0" dirty="0">
                <a:solidFill>
                  <a:srgbClr val="222222"/>
                </a:solidFill>
                <a:effectLst/>
                <a:latin typeface="Arial" panose="020B0604020202020204" pitchFamily="34" charset="0"/>
                <a:cs typeface="Arial" panose="020B0604020202020204" pitchFamily="34" charset="0"/>
              </a:rPr>
              <a:t> JS library, on the other hand, is a collection of pre-written code snippets that are less about shaping your application and more about providing a use-as-needed library of features.</a:t>
            </a:r>
          </a:p>
        </p:txBody>
      </p:sp>
      <p:sp>
        <p:nvSpPr>
          <p:cNvPr id="4" name="Slide Number Placeholder 3"/>
          <p:cNvSpPr>
            <a:spLocks noGrp="1"/>
          </p:cNvSpPr>
          <p:nvPr>
            <p:ph type="sldNum" sz="quarter" idx="12"/>
          </p:nvPr>
        </p:nvSpPr>
        <p:spPr/>
        <p:txBody>
          <a:bodyPr/>
          <a:lstStyle/>
          <a:p>
            <a:fld id="{13ABD382-F0A5-4293-B13F-B6F89B84FFAB}" type="slidenum">
              <a:rPr lang="en-US" smtClean="0"/>
              <a:pPr/>
              <a:t>73</a:t>
            </a:fld>
            <a:endParaRPr lang="en-US"/>
          </a:p>
        </p:txBody>
      </p:sp>
    </p:spTree>
    <p:extLst>
      <p:ext uri="{BB962C8B-B14F-4D97-AF65-F5344CB8AC3E}">
        <p14:creationId xmlns:p14="http://schemas.microsoft.com/office/powerpoint/2010/main" xmlns="" val="27535261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522530-410D-44F6-3815-8262BBCA1F8A}"/>
              </a:ext>
            </a:extLst>
          </p:cNvPr>
          <p:cNvSpPr>
            <a:spLocks noGrp="1"/>
          </p:cNvSpPr>
          <p:nvPr>
            <p:ph type="title"/>
          </p:nvPr>
        </p:nvSpPr>
        <p:spPr/>
        <p:txBody>
          <a:bodyPr>
            <a:normAutofit fontScale="90000"/>
          </a:bodyPr>
          <a:lstStyle/>
          <a:p>
            <a:r>
              <a:rPr lang="en-US" sz="3600" i="0" cap="all" dirty="0">
                <a:solidFill>
                  <a:srgbClr val="000000"/>
                </a:solidFill>
                <a:effectLst/>
                <a:latin typeface="Arial" panose="020B0604020202020204" pitchFamily="34" charset="0"/>
                <a:cs typeface="Arial" panose="020B0604020202020204" pitchFamily="34" charset="0"/>
              </a:rPr>
              <a:t>POPULAR JAVASCRIPT FRAMEWORKS </a:t>
            </a:r>
            <a:endParaRPr lang="en-IN"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xmlns="" id="{18F105C1-2C60-4751-95C8-A41E864D2513}"/>
              </a:ext>
            </a:extLst>
          </p:cNvPr>
          <p:cNvSpPr>
            <a:spLocks noGrp="1"/>
          </p:cNvSpPr>
          <p:nvPr>
            <p:ph idx="1"/>
          </p:nvPr>
        </p:nvSpPr>
        <p:spPr>
          <a:xfrm>
            <a:off x="178904" y="1845734"/>
            <a:ext cx="8835887" cy="4023360"/>
          </a:xfrm>
        </p:spPr>
        <p:txBody>
          <a:bodyPr>
            <a:normAutofit lnSpcReduction="10000"/>
          </a:bodyPr>
          <a:lstStyle/>
          <a:p>
            <a:pPr algn="l" fontAlgn="base"/>
            <a:r>
              <a:rPr lang="en-US" i="0" cap="all" dirty="0">
                <a:solidFill>
                  <a:srgbClr val="000000"/>
                </a:solidFill>
                <a:effectLst/>
                <a:latin typeface="PFDinTextCompProBold"/>
              </a:rPr>
              <a:t>FRONT-END FRAMEWORKS</a:t>
            </a:r>
          </a:p>
          <a:p>
            <a:pPr lvl="1" fontAlgn="base">
              <a:buFont typeface="Wingdings" panose="05000000000000000000" pitchFamily="2" charset="2"/>
              <a:buChar char="Ø"/>
            </a:pPr>
            <a:r>
              <a:rPr lang="en-US" i="0" cap="all" dirty="0">
                <a:solidFill>
                  <a:srgbClr val="000000"/>
                </a:solidFill>
                <a:effectLst/>
                <a:latin typeface="PFDinTextCompProBold"/>
              </a:rPr>
              <a:t> REACT</a:t>
            </a:r>
          </a:p>
          <a:p>
            <a:pPr lvl="1" fontAlgn="base">
              <a:buFont typeface="Wingdings" panose="05000000000000000000" pitchFamily="2" charset="2"/>
              <a:buChar char="Ø"/>
            </a:pPr>
            <a:r>
              <a:rPr lang="en-US" i="0" cap="all" dirty="0">
                <a:solidFill>
                  <a:srgbClr val="000000"/>
                </a:solidFill>
                <a:effectLst/>
                <a:latin typeface="PFDinTextCompProBold"/>
              </a:rPr>
              <a:t>ANGULAR</a:t>
            </a:r>
          </a:p>
          <a:p>
            <a:pPr lvl="1" fontAlgn="base">
              <a:buFont typeface="Wingdings" panose="05000000000000000000" pitchFamily="2" charset="2"/>
              <a:buChar char="Ø"/>
            </a:pPr>
            <a:r>
              <a:rPr lang="en-US" i="0" cap="all" dirty="0">
                <a:solidFill>
                  <a:srgbClr val="000000"/>
                </a:solidFill>
                <a:effectLst/>
                <a:latin typeface="PFDinTextCompProBold"/>
              </a:rPr>
              <a:t>VUE</a:t>
            </a:r>
          </a:p>
          <a:p>
            <a:pPr marL="0" indent="0" algn="l" fontAlgn="base">
              <a:buNone/>
            </a:pPr>
            <a:endParaRPr lang="en-US" i="0" dirty="0">
              <a:solidFill>
                <a:srgbClr val="222222"/>
              </a:solidFill>
              <a:effectLst/>
              <a:latin typeface="News 706"/>
            </a:endParaRPr>
          </a:p>
          <a:p>
            <a:pPr algn="l" fontAlgn="base"/>
            <a:r>
              <a:rPr lang="en-US" i="0" cap="all" dirty="0">
                <a:solidFill>
                  <a:srgbClr val="000000"/>
                </a:solidFill>
                <a:effectLst/>
                <a:latin typeface="PFDinTextCompProBold"/>
              </a:rPr>
              <a:t>BACK-END FRAMEWORKS</a:t>
            </a:r>
          </a:p>
          <a:p>
            <a:pPr lvl="1" fontAlgn="base">
              <a:buFont typeface="Wingdings" panose="05000000000000000000" pitchFamily="2" charset="2"/>
              <a:buChar char="Ø"/>
            </a:pPr>
            <a:r>
              <a:rPr lang="en-US" i="0" cap="all" dirty="0">
                <a:solidFill>
                  <a:srgbClr val="000000"/>
                </a:solidFill>
                <a:effectLst/>
                <a:latin typeface="PFDinTextCompProBold"/>
              </a:rPr>
              <a:t> EXPRESS</a:t>
            </a:r>
            <a:endParaRPr lang="en-US" cap="all" dirty="0">
              <a:solidFill>
                <a:srgbClr val="000000"/>
              </a:solidFill>
              <a:latin typeface="PFDinTextCompProBold"/>
            </a:endParaRPr>
          </a:p>
          <a:p>
            <a:pPr lvl="1" fontAlgn="base">
              <a:buFont typeface="Wingdings" panose="05000000000000000000" pitchFamily="2" charset="2"/>
              <a:buChar char="Ø"/>
            </a:pPr>
            <a:r>
              <a:rPr lang="en-US" i="0" cap="all" dirty="0">
                <a:solidFill>
                  <a:srgbClr val="000000"/>
                </a:solidFill>
                <a:effectLst/>
                <a:latin typeface="PFDinTextCompProBold"/>
              </a:rPr>
              <a:t> NEXT.JS</a:t>
            </a:r>
          </a:p>
          <a:p>
            <a:endParaRPr lang="en-IN" dirty="0"/>
          </a:p>
        </p:txBody>
      </p:sp>
      <p:sp>
        <p:nvSpPr>
          <p:cNvPr id="4" name="Slide Number Placeholder 3"/>
          <p:cNvSpPr>
            <a:spLocks noGrp="1"/>
          </p:cNvSpPr>
          <p:nvPr>
            <p:ph type="sldNum" sz="quarter" idx="12"/>
          </p:nvPr>
        </p:nvSpPr>
        <p:spPr/>
        <p:txBody>
          <a:bodyPr/>
          <a:lstStyle/>
          <a:p>
            <a:fld id="{13ABD382-F0A5-4293-B13F-B6F89B84FFAB}" type="slidenum">
              <a:rPr lang="en-US" smtClean="0"/>
              <a:pPr/>
              <a:t>74</a:t>
            </a:fld>
            <a:endParaRPr lang="en-US"/>
          </a:p>
        </p:txBody>
      </p:sp>
    </p:spTree>
    <p:extLst>
      <p:ext uri="{BB962C8B-B14F-4D97-AF65-F5344CB8AC3E}">
        <p14:creationId xmlns:p14="http://schemas.microsoft.com/office/powerpoint/2010/main" xmlns="" val="24150763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Technologies</a:t>
            </a:r>
            <a:endParaRPr lang="en-US" dirty="0"/>
          </a:p>
        </p:txBody>
      </p:sp>
      <p:pic>
        <p:nvPicPr>
          <p:cNvPr id="4" name="Picture 10" descr="http://www.drewmeyersinsights.com/images/web2image.gif">
            <a:extLst>
              <a:ext uri="{FF2B5EF4-FFF2-40B4-BE49-F238E27FC236}">
                <a16:creationId xmlns="" xmlns:a16="http://schemas.microsoft.com/office/drawing/2014/main" id="{8DCFA2F7-1A1C-7F26-B5FA-F890CC110CB9}"/>
              </a:ext>
            </a:extLst>
          </p:cNvPr>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381000" y="1600200"/>
            <a:ext cx="3419475" cy="305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6" descr="http://www.mpiweb.org/Libraries/Magazine/Social-Network-Stock-Photo.jpg">
            <a:extLst>
              <a:ext uri="{FF2B5EF4-FFF2-40B4-BE49-F238E27FC236}">
                <a16:creationId xmlns="" xmlns:a16="http://schemas.microsoft.com/office/drawing/2014/main" id="{FB57680F-6A47-33FF-F014-AFAE443EA61F}"/>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876800" y="1555108"/>
            <a:ext cx="3830073" cy="2940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fld id="{13ABD382-F0A5-4293-B13F-B6F89B84FFA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r>
              <a:rPr lang="en-US">
                <a:ea typeface="ＭＳ Ｐゴシック" pitchFamily="-1" charset="-128"/>
              </a:rPr>
              <a:t>Useful Web 2.0 Tools</a:t>
            </a:r>
          </a:p>
        </p:txBody>
      </p:sp>
      <p:sp>
        <p:nvSpPr>
          <p:cNvPr id="65539" name="Rectangle 3"/>
          <p:cNvSpPr>
            <a:spLocks noGrp="1" noChangeArrowheads="1"/>
          </p:cNvSpPr>
          <p:nvPr>
            <p:ph type="body" idx="1"/>
          </p:nvPr>
        </p:nvSpPr>
        <p:spPr/>
        <p:txBody>
          <a:bodyPr/>
          <a:lstStyle/>
          <a:p>
            <a:pPr eaLnBrk="1" hangingPunct="1">
              <a:lnSpc>
                <a:spcPct val="90000"/>
              </a:lnSpc>
              <a:buFont typeface="Wingdings" pitchFamily="-1" charset="2"/>
              <a:buChar char="n"/>
              <a:defRPr/>
            </a:pPr>
            <a:r>
              <a:rPr lang="en-US" sz="2800">
                <a:ea typeface="ＭＳ Ｐゴシック" pitchFamily="-1" charset="-128"/>
              </a:rPr>
              <a:t>Weblogs</a:t>
            </a:r>
          </a:p>
          <a:p>
            <a:pPr eaLnBrk="1" hangingPunct="1">
              <a:lnSpc>
                <a:spcPct val="90000"/>
              </a:lnSpc>
              <a:buFont typeface="Wingdings" pitchFamily="-1" charset="2"/>
              <a:buChar char="n"/>
              <a:defRPr/>
            </a:pPr>
            <a:r>
              <a:rPr lang="en-US" sz="2800">
                <a:ea typeface="ＭＳ Ｐゴシック" pitchFamily="-1" charset="-128"/>
              </a:rPr>
              <a:t>Wikis</a:t>
            </a:r>
          </a:p>
          <a:p>
            <a:pPr eaLnBrk="1" hangingPunct="1">
              <a:lnSpc>
                <a:spcPct val="90000"/>
              </a:lnSpc>
              <a:buFont typeface="Wingdings" pitchFamily="-1" charset="2"/>
              <a:buChar char="n"/>
              <a:defRPr/>
            </a:pPr>
            <a:r>
              <a:rPr lang="en-US" sz="2800">
                <a:ea typeface="ＭＳ Ｐゴシック" pitchFamily="-1" charset="-128"/>
              </a:rPr>
              <a:t>Real Simple Syndication (RSS)</a:t>
            </a:r>
          </a:p>
          <a:p>
            <a:pPr eaLnBrk="1" hangingPunct="1">
              <a:lnSpc>
                <a:spcPct val="90000"/>
              </a:lnSpc>
              <a:buFont typeface="Wingdings" pitchFamily="-1" charset="2"/>
              <a:buChar char="n"/>
              <a:defRPr/>
            </a:pPr>
            <a:r>
              <a:rPr lang="en-US" sz="2800">
                <a:ea typeface="ＭＳ Ｐゴシック" pitchFamily="-1" charset="-128"/>
              </a:rPr>
              <a:t>Aggregators</a:t>
            </a:r>
          </a:p>
          <a:p>
            <a:pPr eaLnBrk="1" hangingPunct="1">
              <a:lnSpc>
                <a:spcPct val="90000"/>
              </a:lnSpc>
              <a:buFont typeface="Wingdings" pitchFamily="-1" charset="2"/>
              <a:buChar char="n"/>
              <a:defRPr/>
            </a:pPr>
            <a:r>
              <a:rPr lang="en-US" sz="2800">
                <a:ea typeface="ＭＳ Ｐゴシック" pitchFamily="-1" charset="-128"/>
              </a:rPr>
              <a:t>Social Bookmarking and Networking</a:t>
            </a:r>
          </a:p>
          <a:p>
            <a:pPr eaLnBrk="1" hangingPunct="1">
              <a:lnSpc>
                <a:spcPct val="90000"/>
              </a:lnSpc>
              <a:buFont typeface="Wingdings" pitchFamily="-1" charset="2"/>
              <a:buChar char="n"/>
              <a:defRPr/>
            </a:pPr>
            <a:r>
              <a:rPr lang="en-US" sz="2800">
                <a:ea typeface="ＭＳ Ｐゴシック" pitchFamily="-1" charset="-128"/>
              </a:rPr>
              <a:t>Online Photo Galleries</a:t>
            </a:r>
          </a:p>
          <a:p>
            <a:pPr eaLnBrk="1" hangingPunct="1">
              <a:lnSpc>
                <a:spcPct val="90000"/>
              </a:lnSpc>
              <a:buFont typeface="Wingdings" pitchFamily="-1" charset="2"/>
              <a:buChar char="n"/>
              <a:defRPr/>
            </a:pPr>
            <a:r>
              <a:rPr lang="en-US" sz="2800">
                <a:ea typeface="ＭＳ Ｐゴシック" pitchFamily="-1" charset="-128"/>
              </a:rPr>
              <a:t>Audio/video-casting</a:t>
            </a:r>
          </a:p>
          <a:p>
            <a:pPr eaLnBrk="1" hangingPunct="1">
              <a:lnSpc>
                <a:spcPct val="90000"/>
              </a:lnSpc>
              <a:buFont typeface="Wingdings" pitchFamily="-1" charset="2"/>
              <a:buNone/>
              <a:defRPr/>
            </a:pPr>
            <a:endParaRPr lang="en-US" sz="2800">
              <a:ea typeface="ＭＳ Ｐゴシック" pitchFamily="-1" charset="-128"/>
            </a:endParaRPr>
          </a:p>
          <a:p>
            <a:pPr eaLnBrk="1" hangingPunct="1">
              <a:lnSpc>
                <a:spcPct val="90000"/>
              </a:lnSpc>
              <a:buFont typeface="Wingdings" pitchFamily="-1" charset="2"/>
              <a:buNone/>
              <a:defRPr/>
            </a:pPr>
            <a:r>
              <a:rPr lang="en-US" sz="2800">
                <a:ea typeface="ＭＳ Ｐゴシック" pitchFamily="-1" charset="-128"/>
              </a:rPr>
              <a:t>*Not the only web 2.0 tools! Keep educational uses in mind when looking at these.</a:t>
            </a:r>
          </a:p>
        </p:txBody>
      </p:sp>
      <p:sp>
        <p:nvSpPr>
          <p:cNvPr id="4" name="Slide Number Placeholder 3"/>
          <p:cNvSpPr>
            <a:spLocks noGrp="1"/>
          </p:cNvSpPr>
          <p:nvPr>
            <p:ph type="sldNum" sz="quarter" idx="12"/>
          </p:nvPr>
        </p:nvSpPr>
        <p:spPr/>
        <p:txBody>
          <a:bodyPr/>
          <a:lstStyle/>
          <a:p>
            <a:fld id="{13ABD382-F0A5-4293-B13F-B6F89B84FFAB}"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hlinkClick r:id="rId3"/>
              </a:rPr>
              <a:t>Weblogs (Blogs)</a:t>
            </a:r>
            <a:endParaRPr lang="en-US" smtClean="0"/>
          </a:p>
        </p:txBody>
      </p:sp>
      <p:sp>
        <p:nvSpPr>
          <p:cNvPr id="66566" name="Rectangle 6"/>
          <p:cNvSpPr>
            <a:spLocks noGrp="1" noChangeArrowheads="1"/>
          </p:cNvSpPr>
          <p:nvPr>
            <p:ph type="body" sz="half" idx="1"/>
          </p:nvPr>
        </p:nvSpPr>
        <p:spPr>
          <a:xfrm>
            <a:off x="152400" y="1981200"/>
            <a:ext cx="4343400" cy="4114800"/>
          </a:xfrm>
        </p:spPr>
        <p:txBody>
          <a:bodyPr/>
          <a:lstStyle/>
          <a:p>
            <a:pPr eaLnBrk="1" hangingPunct="1">
              <a:buFont typeface="Wingdings" pitchFamily="-1" charset="2"/>
              <a:buChar char="n"/>
              <a:defRPr/>
            </a:pPr>
            <a:r>
              <a:rPr lang="en-US" sz="2800">
                <a:ea typeface="ＭＳ Ｐゴシック" pitchFamily="-1" charset="-128"/>
              </a:rPr>
              <a:t>Easily created/updated sites.</a:t>
            </a:r>
          </a:p>
          <a:p>
            <a:pPr eaLnBrk="1" hangingPunct="1">
              <a:buFont typeface="Wingdings" pitchFamily="-1" charset="2"/>
              <a:buNone/>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Publish instantly from any internet connection.</a:t>
            </a:r>
          </a:p>
          <a:p>
            <a:pPr eaLnBrk="1" hangingPunct="1">
              <a:buFont typeface="Wingdings" pitchFamily="-1" charset="2"/>
              <a:buNone/>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Interactive - comment, question, link, converse.</a:t>
            </a:r>
          </a:p>
        </p:txBody>
      </p:sp>
      <p:sp>
        <p:nvSpPr>
          <p:cNvPr id="4" name="Slide Number Placeholder 3"/>
          <p:cNvSpPr>
            <a:spLocks noGrp="1"/>
          </p:cNvSpPr>
          <p:nvPr>
            <p:ph type="sldNum" sz="quarter" idx="12"/>
          </p:nvPr>
        </p:nvSpPr>
        <p:spPr/>
        <p:txBody>
          <a:bodyPr/>
          <a:lstStyle/>
          <a:p>
            <a:fld id="{6C2559DC-39CF-45F4-8285-84B0B6A37577}"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mtClean="0">
                <a:hlinkClick r:id="rId3"/>
              </a:rPr>
              <a:t>Wikis</a:t>
            </a:r>
            <a:endParaRPr lang="en-US" smtClean="0"/>
          </a:p>
        </p:txBody>
      </p:sp>
      <p:sp>
        <p:nvSpPr>
          <p:cNvPr id="75779" name="Rectangle 3"/>
          <p:cNvSpPr>
            <a:spLocks noGrp="1" noChangeArrowheads="1"/>
          </p:cNvSpPr>
          <p:nvPr>
            <p:ph type="body" sz="half" idx="1"/>
          </p:nvPr>
        </p:nvSpPr>
        <p:spPr/>
        <p:txBody>
          <a:bodyPr/>
          <a:lstStyle/>
          <a:p>
            <a:pPr eaLnBrk="1" hangingPunct="1">
              <a:lnSpc>
                <a:spcPct val="90000"/>
              </a:lnSpc>
              <a:buFont typeface="Wingdings" pitchFamily="-1" charset="2"/>
              <a:buChar char="n"/>
              <a:defRPr/>
            </a:pPr>
            <a:r>
              <a:rPr lang="en-US" sz="2800">
                <a:ea typeface="ＭＳ Ｐゴシック" pitchFamily="-1" charset="-128"/>
              </a:rPr>
              <a:t>Collaborative page.</a:t>
            </a:r>
          </a:p>
          <a:p>
            <a:pPr eaLnBrk="1" hangingPunct="1">
              <a:lnSpc>
                <a:spcPct val="90000"/>
              </a:lnSpc>
              <a:buFont typeface="Wingdings" pitchFamily="-1" charset="2"/>
              <a:buNone/>
              <a:defRPr/>
            </a:pPr>
            <a:endParaRPr lang="en-US" sz="2800">
              <a:ea typeface="ＭＳ Ｐゴシック" pitchFamily="-1" charset="-128"/>
            </a:endParaRPr>
          </a:p>
          <a:p>
            <a:pPr eaLnBrk="1" hangingPunct="1">
              <a:lnSpc>
                <a:spcPct val="90000"/>
              </a:lnSpc>
              <a:buFont typeface="Wingdings" pitchFamily="-1" charset="2"/>
              <a:buChar char="n"/>
              <a:defRPr/>
            </a:pPr>
            <a:r>
              <a:rPr lang="en-US" sz="2800">
                <a:ea typeface="ＭＳ Ｐゴシック" pitchFamily="-1" charset="-128"/>
              </a:rPr>
              <a:t>Anyone can add or edit content.</a:t>
            </a:r>
          </a:p>
          <a:p>
            <a:pPr eaLnBrk="1" hangingPunct="1">
              <a:lnSpc>
                <a:spcPct val="90000"/>
              </a:lnSpc>
              <a:buFont typeface="Wingdings" pitchFamily="-1" charset="2"/>
              <a:buChar char="n"/>
              <a:defRPr/>
            </a:pPr>
            <a:endParaRPr lang="en-US" sz="2800">
              <a:ea typeface="ＭＳ Ｐゴシック" pitchFamily="-1" charset="-128"/>
            </a:endParaRPr>
          </a:p>
          <a:p>
            <a:pPr eaLnBrk="1" hangingPunct="1">
              <a:lnSpc>
                <a:spcPct val="90000"/>
              </a:lnSpc>
              <a:buFont typeface="Wingdings" pitchFamily="-1" charset="2"/>
              <a:buChar char="n"/>
              <a:defRPr/>
            </a:pPr>
            <a:r>
              <a:rPr lang="en-US" sz="2800">
                <a:ea typeface="ＭＳ Ｐゴシック" pitchFamily="-1" charset="-128"/>
              </a:rPr>
              <a:t>Wikipedia - friend or foe?  </a:t>
            </a:r>
          </a:p>
          <a:p>
            <a:pPr eaLnBrk="1" hangingPunct="1">
              <a:lnSpc>
                <a:spcPct val="90000"/>
              </a:lnSpc>
              <a:buFont typeface="Wingdings" pitchFamily="-1" charset="2"/>
              <a:buNone/>
              <a:defRPr/>
            </a:pPr>
            <a:endParaRPr lang="en-US" sz="2800">
              <a:ea typeface="ＭＳ Ｐゴシック" pitchFamily="-1" charset="-128"/>
            </a:endParaRPr>
          </a:p>
          <a:p>
            <a:pPr eaLnBrk="1" hangingPunct="1">
              <a:lnSpc>
                <a:spcPct val="90000"/>
              </a:lnSpc>
              <a:buFont typeface="Wingdings" pitchFamily="-1" charset="2"/>
              <a:buChar char="n"/>
              <a:defRPr/>
            </a:pPr>
            <a:r>
              <a:rPr lang="en-US" sz="2800">
                <a:ea typeface="ＭＳ Ｐゴシック" pitchFamily="-1" charset="-128"/>
              </a:rPr>
              <a:t>Wikispaces</a:t>
            </a:r>
          </a:p>
        </p:txBody>
      </p:sp>
      <p:pic>
        <p:nvPicPr>
          <p:cNvPr id="75781" name="Picture 5" descr="wikipedia"/>
          <p:cNvPicPr>
            <a:picLocks noGrp="1" noChangeAspect="1" noChangeArrowheads="1"/>
          </p:cNvPicPr>
          <p:nvPr>
            <p:ph sz="half" idx="2"/>
          </p:nvPr>
        </p:nvPicPr>
        <p:blipFill>
          <a:blip r:embed="rId4"/>
          <a:srcRect/>
          <a:stretch>
            <a:fillRect/>
          </a:stretch>
        </p:blipFill>
        <p:spPr>
          <a:xfrm>
            <a:off x="4648200" y="2286000"/>
            <a:ext cx="4038600" cy="3154363"/>
          </a:xfrm>
        </p:spPr>
      </p:pic>
      <p:sp>
        <p:nvSpPr>
          <p:cNvPr id="5" name="Slide Number Placeholder 4"/>
          <p:cNvSpPr>
            <a:spLocks noGrp="1"/>
          </p:cNvSpPr>
          <p:nvPr>
            <p:ph type="sldNum" sz="quarter" idx="12"/>
          </p:nvPr>
        </p:nvSpPr>
        <p:spPr/>
        <p:txBody>
          <a:bodyPr/>
          <a:lstStyle/>
          <a:p>
            <a:fld id="{6C2559DC-39CF-45F4-8285-84B0B6A37577}"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mtClean="0">
                <a:hlinkClick r:id="rId3"/>
              </a:rPr>
              <a:t>Real Simple Syndication</a:t>
            </a:r>
            <a:endParaRPr lang="en-US" smtClean="0"/>
          </a:p>
        </p:txBody>
      </p:sp>
      <p:sp>
        <p:nvSpPr>
          <p:cNvPr id="76803" name="Rectangle 3"/>
          <p:cNvSpPr>
            <a:spLocks noGrp="1" noChangeArrowheads="1"/>
          </p:cNvSpPr>
          <p:nvPr>
            <p:ph type="body" sz="half" idx="1"/>
          </p:nvPr>
        </p:nvSpPr>
        <p:spPr>
          <a:xfrm>
            <a:off x="0" y="1981200"/>
            <a:ext cx="4495800" cy="4114800"/>
          </a:xfrm>
        </p:spPr>
        <p:txBody>
          <a:bodyPr/>
          <a:lstStyle/>
          <a:p>
            <a:pPr eaLnBrk="1" hangingPunct="1"/>
            <a:r>
              <a:rPr lang="en-US" sz="2800" smtClean="0"/>
              <a:t>Subscribe to “feeds” from your favorite sites.</a:t>
            </a:r>
          </a:p>
          <a:p>
            <a:pPr eaLnBrk="1" hangingPunct="1"/>
            <a:endParaRPr lang="en-US" sz="2800" smtClean="0"/>
          </a:p>
          <a:p>
            <a:pPr eaLnBrk="1" hangingPunct="1"/>
            <a:r>
              <a:rPr lang="en-US" sz="2800" smtClean="0"/>
              <a:t>New information is sent to you.</a:t>
            </a:r>
          </a:p>
          <a:p>
            <a:pPr eaLnBrk="1" hangingPunct="1"/>
            <a:endParaRPr lang="en-US" sz="2800" smtClean="0"/>
          </a:p>
          <a:p>
            <a:pPr eaLnBrk="1" hangingPunct="1"/>
            <a:r>
              <a:rPr lang="en-US" sz="2800" smtClean="0"/>
              <a:t>Reduces research time.</a:t>
            </a:r>
          </a:p>
        </p:txBody>
      </p:sp>
      <p:sp>
        <p:nvSpPr>
          <p:cNvPr id="4" name="Slide Number Placeholder 3"/>
          <p:cNvSpPr>
            <a:spLocks noGrp="1"/>
          </p:cNvSpPr>
          <p:nvPr>
            <p:ph type="sldNum" sz="quarter" idx="12"/>
          </p:nvPr>
        </p:nvSpPr>
        <p:spPr/>
        <p:txBody>
          <a:bodyPr/>
          <a:lstStyle/>
          <a:p>
            <a:fld id="{6C2559DC-39CF-45F4-8285-84B0B6A37577}"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E1B9017C-EAF9-E601-C13F-940F2E112AA2}"/>
              </a:ext>
            </a:extLst>
          </p:cNvPr>
          <p:cNvPicPr>
            <a:picLocks noGrp="1" noChangeAspect="1"/>
          </p:cNvPicPr>
          <p:nvPr>
            <p:ph idx="1"/>
          </p:nvPr>
        </p:nvPicPr>
        <p:blipFill rotWithShape="1">
          <a:blip r:embed="rId2"/>
          <a:srcRect l="24923" t="14403" r="20500" b="22448"/>
          <a:stretch/>
        </p:blipFill>
        <p:spPr>
          <a:xfrm>
            <a:off x="990600" y="1306512"/>
            <a:ext cx="7391400" cy="4332287"/>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defRPr/>
            </a:pPr>
            <a:r>
              <a:rPr lang="en-US">
                <a:ea typeface="ＭＳ Ｐゴシック" pitchFamily="-1" charset="-128"/>
              </a:rPr>
              <a:t>Aggregators</a:t>
            </a:r>
          </a:p>
        </p:txBody>
      </p:sp>
      <p:sp>
        <p:nvSpPr>
          <p:cNvPr id="77827" name="Rectangle 3"/>
          <p:cNvSpPr>
            <a:spLocks noGrp="1" noChangeArrowheads="1"/>
          </p:cNvSpPr>
          <p:nvPr>
            <p:ph type="body" sz="half" idx="1"/>
          </p:nvPr>
        </p:nvSpPr>
        <p:spPr/>
        <p:txBody>
          <a:bodyPr/>
          <a:lstStyle/>
          <a:p>
            <a:pPr eaLnBrk="1" hangingPunct="1">
              <a:buFont typeface="Wingdings" pitchFamily="-1" charset="2"/>
              <a:buChar char="n"/>
              <a:defRPr/>
            </a:pPr>
            <a:r>
              <a:rPr lang="en-US" sz="2800">
                <a:ea typeface="ＭＳ Ｐゴシック" pitchFamily="-1" charset="-128"/>
              </a:rPr>
              <a:t>Collects and organizes the content you subscribe to with an RSS feed.</a:t>
            </a:r>
          </a:p>
        </p:txBody>
      </p:sp>
      <p:pic>
        <p:nvPicPr>
          <p:cNvPr id="77829" name="Picture 5" descr="reader"/>
          <p:cNvPicPr>
            <a:picLocks noGrp="1" noChangeAspect="1" noChangeArrowheads="1"/>
          </p:cNvPicPr>
          <p:nvPr>
            <p:ph sz="half" idx="2"/>
          </p:nvPr>
        </p:nvPicPr>
        <p:blipFill>
          <a:blip r:embed="rId3" cstate="print"/>
          <a:srcRect/>
          <a:stretch>
            <a:fillRect/>
          </a:stretch>
        </p:blipFill>
        <p:spPr>
          <a:xfrm>
            <a:off x="4648200" y="2486025"/>
            <a:ext cx="4038600" cy="3103563"/>
          </a:xfrm>
        </p:spPr>
      </p:pic>
      <p:sp>
        <p:nvSpPr>
          <p:cNvPr id="5" name="Slide Number Placeholder 4"/>
          <p:cNvSpPr>
            <a:spLocks noGrp="1"/>
          </p:cNvSpPr>
          <p:nvPr>
            <p:ph type="sldNum" sz="quarter" idx="12"/>
          </p:nvPr>
        </p:nvSpPr>
        <p:spPr/>
        <p:txBody>
          <a:bodyPr/>
          <a:lstStyle/>
          <a:p>
            <a:fld id="{6C2559DC-39CF-45F4-8285-84B0B6A37577}"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Social Bookmarking</a:t>
            </a:r>
          </a:p>
        </p:txBody>
      </p:sp>
      <p:sp>
        <p:nvSpPr>
          <p:cNvPr id="78851" name="Rectangle 3"/>
          <p:cNvSpPr>
            <a:spLocks noGrp="1" noChangeArrowheads="1"/>
          </p:cNvSpPr>
          <p:nvPr>
            <p:ph type="body" sz="half" idx="1"/>
          </p:nvPr>
        </p:nvSpPr>
        <p:spPr/>
        <p:txBody>
          <a:bodyPr/>
          <a:lstStyle/>
          <a:p>
            <a:pPr eaLnBrk="1" hangingPunct="1">
              <a:buFont typeface="Wingdings" pitchFamily="-1" charset="2"/>
              <a:buChar char="n"/>
              <a:defRPr/>
            </a:pPr>
            <a:r>
              <a:rPr lang="en-US" sz="2800">
                <a:ea typeface="ＭＳ Ｐゴシック" pitchFamily="-1" charset="-128"/>
              </a:rPr>
              <a:t>Save web addresses of useful content.</a:t>
            </a:r>
          </a:p>
          <a:p>
            <a:pPr eaLnBrk="1" hangingPunct="1">
              <a:buFont typeface="Wingdings" pitchFamily="-1" charset="2"/>
              <a:buChar char="n"/>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Share and search bookmarks.</a:t>
            </a:r>
          </a:p>
          <a:p>
            <a:pPr eaLnBrk="1" hangingPunct="1">
              <a:buFont typeface="Wingdings" pitchFamily="-1" charset="2"/>
              <a:buChar char="n"/>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Generate specific resource lists.</a:t>
            </a:r>
          </a:p>
        </p:txBody>
      </p:sp>
      <p:pic>
        <p:nvPicPr>
          <p:cNvPr id="78853" name="Picture 5" descr="bookmark">
            <a:hlinkClick r:id="rId3"/>
          </p:cNvPr>
          <p:cNvPicPr>
            <a:picLocks noGrp="1" noChangeAspect="1" noChangeArrowheads="1"/>
          </p:cNvPicPr>
          <p:nvPr>
            <p:ph sz="half" idx="2"/>
          </p:nvPr>
        </p:nvPicPr>
        <p:blipFill>
          <a:blip r:embed="rId4" cstate="print"/>
          <a:srcRect/>
          <a:stretch>
            <a:fillRect/>
          </a:stretch>
        </p:blipFill>
        <p:spPr>
          <a:xfrm>
            <a:off x="5867400" y="1524000"/>
            <a:ext cx="2590800" cy="2049463"/>
          </a:xfrm>
        </p:spPr>
      </p:pic>
      <p:pic>
        <p:nvPicPr>
          <p:cNvPr id="33797" name="Picture 4" descr="Screen Shot 2012-09-26 at 10.31.33 AM.png">
            <a:hlinkClick r:id="rId5"/>
          </p:cNvPr>
          <p:cNvPicPr>
            <a:picLocks noChangeAspect="1"/>
          </p:cNvPicPr>
          <p:nvPr/>
        </p:nvPicPr>
        <p:blipFill>
          <a:blip r:embed="rId6" cstate="print"/>
          <a:srcRect/>
          <a:stretch>
            <a:fillRect/>
          </a:stretch>
        </p:blipFill>
        <p:spPr bwMode="auto">
          <a:xfrm>
            <a:off x="4724400" y="4114800"/>
            <a:ext cx="2743200" cy="194627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6C2559DC-39CF-45F4-8285-84B0B6A37577}"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smtClean="0"/>
              <a:t>Social Networking</a:t>
            </a:r>
          </a:p>
        </p:txBody>
      </p:sp>
      <p:sp>
        <p:nvSpPr>
          <p:cNvPr id="83971" name="Rectangle 3"/>
          <p:cNvSpPr>
            <a:spLocks noGrp="1" noChangeArrowheads="1"/>
          </p:cNvSpPr>
          <p:nvPr>
            <p:ph type="body" sz="half" idx="1"/>
          </p:nvPr>
        </p:nvSpPr>
        <p:spPr/>
        <p:txBody>
          <a:bodyPr/>
          <a:lstStyle/>
          <a:p>
            <a:pPr eaLnBrk="1" hangingPunct="1"/>
            <a:r>
              <a:rPr lang="en-US" sz="2800" smtClean="0"/>
              <a:t>Facebook, Twitter</a:t>
            </a:r>
          </a:p>
          <a:p>
            <a:pPr eaLnBrk="1" hangingPunct="1"/>
            <a:endParaRPr lang="en-US" sz="2800" smtClean="0"/>
          </a:p>
          <a:p>
            <a:pPr eaLnBrk="1" hangingPunct="1"/>
            <a:r>
              <a:rPr lang="en-US" sz="2800" smtClean="0"/>
              <a:t>LinkedIn.com </a:t>
            </a:r>
          </a:p>
          <a:p>
            <a:pPr eaLnBrk="1" hangingPunct="1"/>
            <a:endParaRPr lang="en-US" sz="2800" smtClean="0"/>
          </a:p>
          <a:p>
            <a:pPr eaLnBrk="1" hangingPunct="1"/>
            <a:r>
              <a:rPr lang="en-US" sz="2800" smtClean="0"/>
              <a:t>Collaborate, bookmark, share, etc.</a:t>
            </a:r>
          </a:p>
        </p:txBody>
      </p:sp>
      <p:pic>
        <p:nvPicPr>
          <p:cNvPr id="83973" name="Picture 5" descr="ning"/>
          <p:cNvPicPr>
            <a:picLocks noGrp="1" noChangeAspect="1" noChangeArrowheads="1"/>
          </p:cNvPicPr>
          <p:nvPr>
            <p:ph sz="half" idx="2"/>
          </p:nvPr>
        </p:nvPicPr>
        <p:blipFill>
          <a:blip r:embed="rId3" cstate="print"/>
          <a:srcRect/>
          <a:stretch>
            <a:fillRect/>
          </a:stretch>
        </p:blipFill>
        <p:spPr>
          <a:xfrm>
            <a:off x="4648200" y="2133600"/>
            <a:ext cx="4038600" cy="3160713"/>
          </a:xfrm>
        </p:spPr>
      </p:pic>
      <p:sp>
        <p:nvSpPr>
          <p:cNvPr id="5" name="Slide Number Placeholder 4"/>
          <p:cNvSpPr>
            <a:spLocks noGrp="1"/>
          </p:cNvSpPr>
          <p:nvPr>
            <p:ph type="sldNum" sz="quarter" idx="12"/>
          </p:nvPr>
        </p:nvSpPr>
        <p:spPr/>
        <p:txBody>
          <a:bodyPr/>
          <a:lstStyle/>
          <a:p>
            <a:fld id="{6C2559DC-39CF-45F4-8285-84B0B6A37577}"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defRPr/>
            </a:pPr>
            <a:r>
              <a:rPr lang="en-US">
                <a:ea typeface="ＭＳ Ｐゴシック" pitchFamily="-1" charset="-128"/>
              </a:rPr>
              <a:t>Online Photo Galleries</a:t>
            </a:r>
          </a:p>
        </p:txBody>
      </p:sp>
      <p:sp>
        <p:nvSpPr>
          <p:cNvPr id="86019" name="Rectangle 3"/>
          <p:cNvSpPr>
            <a:spLocks noGrp="1" noChangeArrowheads="1"/>
          </p:cNvSpPr>
          <p:nvPr>
            <p:ph type="body" sz="half" idx="1"/>
          </p:nvPr>
        </p:nvSpPr>
        <p:spPr/>
        <p:txBody>
          <a:bodyPr/>
          <a:lstStyle/>
          <a:p>
            <a:pPr eaLnBrk="1" hangingPunct="1">
              <a:buFont typeface="Wingdings" pitchFamily="-1" charset="2"/>
              <a:buChar char="n"/>
              <a:defRPr/>
            </a:pPr>
            <a:r>
              <a:rPr lang="en-US" sz="2800">
                <a:ea typeface="ＭＳ Ｐゴシック" pitchFamily="-1" charset="-128"/>
              </a:rPr>
              <a:t>Publish photos online.</a:t>
            </a:r>
          </a:p>
          <a:p>
            <a:pPr eaLnBrk="1" hangingPunct="1">
              <a:buFont typeface="Wingdings" pitchFamily="-1" charset="2"/>
              <a:buChar char="n"/>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Comment, and share ideas.</a:t>
            </a:r>
          </a:p>
          <a:p>
            <a:pPr eaLnBrk="1" hangingPunct="1">
              <a:buFont typeface="Wingdings" pitchFamily="-1" charset="2"/>
              <a:buChar char="n"/>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Create photo stories and presentations.</a:t>
            </a:r>
          </a:p>
        </p:txBody>
      </p:sp>
      <p:pic>
        <p:nvPicPr>
          <p:cNvPr id="37892" name="Picture 3" descr="Screen Shot 2012-09-26 at 10.35.01 AM.png">
            <a:hlinkClick r:id="rId3"/>
          </p:cNvPr>
          <p:cNvPicPr>
            <a:picLocks noChangeAspect="1"/>
          </p:cNvPicPr>
          <p:nvPr/>
        </p:nvPicPr>
        <p:blipFill>
          <a:blip r:embed="rId4" cstate="print"/>
          <a:srcRect/>
          <a:stretch>
            <a:fillRect/>
          </a:stretch>
        </p:blipFill>
        <p:spPr bwMode="auto">
          <a:xfrm>
            <a:off x="4953000" y="1981200"/>
            <a:ext cx="3795713" cy="26670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6C2559DC-39CF-45F4-8285-84B0B6A37577}"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r>
              <a:rPr lang="en-US">
                <a:ea typeface="ＭＳ Ｐゴシック" pitchFamily="-1" charset="-128"/>
              </a:rPr>
              <a:t>Audio/video-casting</a:t>
            </a:r>
          </a:p>
        </p:txBody>
      </p:sp>
      <p:sp>
        <p:nvSpPr>
          <p:cNvPr id="87043" name="Rectangle 3"/>
          <p:cNvSpPr>
            <a:spLocks noGrp="1" noChangeArrowheads="1"/>
          </p:cNvSpPr>
          <p:nvPr>
            <p:ph type="body" sz="half" idx="1"/>
          </p:nvPr>
        </p:nvSpPr>
        <p:spPr/>
        <p:txBody>
          <a:bodyPr/>
          <a:lstStyle/>
          <a:p>
            <a:pPr eaLnBrk="1" hangingPunct="1">
              <a:buFont typeface="Wingdings" pitchFamily="-1" charset="2"/>
              <a:buChar char="n"/>
              <a:defRPr/>
            </a:pPr>
            <a:r>
              <a:rPr lang="en-US" sz="2800">
                <a:ea typeface="ＭＳ Ｐゴシック" pitchFamily="-1" charset="-128"/>
              </a:rPr>
              <a:t>Produce audio and video recordings.</a:t>
            </a:r>
          </a:p>
          <a:p>
            <a:pPr eaLnBrk="1" hangingPunct="1">
              <a:buFont typeface="Wingdings" pitchFamily="-1" charset="2"/>
              <a:buChar char="n"/>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Publish them easily to the web.</a:t>
            </a:r>
          </a:p>
          <a:p>
            <a:pPr eaLnBrk="1" hangingPunct="1">
              <a:buFont typeface="Wingdings" pitchFamily="-1" charset="2"/>
              <a:buChar char="n"/>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Creates a world-wide audience.</a:t>
            </a:r>
          </a:p>
        </p:txBody>
      </p:sp>
      <p:pic>
        <p:nvPicPr>
          <p:cNvPr id="87045" name="Picture 5" descr="podcast"/>
          <p:cNvPicPr>
            <a:picLocks noGrp="1" noChangeAspect="1" noChangeArrowheads="1"/>
          </p:cNvPicPr>
          <p:nvPr>
            <p:ph sz="half" idx="2"/>
          </p:nvPr>
        </p:nvPicPr>
        <p:blipFill>
          <a:blip r:embed="rId3" cstate="print"/>
          <a:srcRect/>
          <a:stretch>
            <a:fillRect/>
          </a:stretch>
        </p:blipFill>
        <p:spPr>
          <a:xfrm>
            <a:off x="4648200" y="2565400"/>
            <a:ext cx="4038600" cy="2946400"/>
          </a:xfrm>
        </p:spPr>
      </p:pic>
      <p:sp>
        <p:nvSpPr>
          <p:cNvPr id="5" name="Slide Number Placeholder 4"/>
          <p:cNvSpPr>
            <a:spLocks noGrp="1"/>
          </p:cNvSpPr>
          <p:nvPr>
            <p:ph type="sldNum" sz="quarter" idx="12"/>
          </p:nvPr>
        </p:nvSpPr>
        <p:spPr/>
        <p:txBody>
          <a:bodyPr/>
          <a:lstStyle/>
          <a:p>
            <a:fld id="{6C2559DC-39CF-45F4-8285-84B0B6A37577}"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defRPr/>
            </a:pPr>
            <a:r>
              <a:rPr lang="en-US">
                <a:ea typeface="ＭＳ Ｐゴシック" pitchFamily="-1" charset="-128"/>
              </a:rPr>
              <a:t>Other Fun Web 2.0 Sites</a:t>
            </a:r>
          </a:p>
        </p:txBody>
      </p:sp>
      <p:pic>
        <p:nvPicPr>
          <p:cNvPr id="91142" name="Picture 6" descr="bighuge"/>
          <p:cNvPicPr>
            <a:picLocks noGrp="1" noChangeAspect="1" noChangeArrowheads="1"/>
          </p:cNvPicPr>
          <p:nvPr>
            <p:ph sz="quarter" idx="2"/>
          </p:nvPr>
        </p:nvPicPr>
        <p:blipFill>
          <a:blip r:embed="rId3" cstate="print"/>
          <a:srcRect/>
          <a:stretch>
            <a:fillRect/>
          </a:stretch>
        </p:blipFill>
        <p:spPr>
          <a:xfrm>
            <a:off x="228600" y="2225675"/>
            <a:ext cx="4191000" cy="3336925"/>
          </a:xfrm>
        </p:spPr>
      </p:pic>
      <p:pic>
        <p:nvPicPr>
          <p:cNvPr id="91143" name="Picture 7" descr="go2"/>
          <p:cNvPicPr>
            <a:picLocks noGrp="1" noChangeAspect="1" noChangeArrowheads="1"/>
          </p:cNvPicPr>
          <p:nvPr>
            <p:ph sz="quarter" idx="3"/>
          </p:nvPr>
        </p:nvPicPr>
        <p:blipFill>
          <a:blip r:embed="rId4" cstate="print"/>
          <a:srcRect/>
          <a:stretch>
            <a:fillRect/>
          </a:stretch>
        </p:blipFill>
        <p:spPr>
          <a:xfrm>
            <a:off x="4648200" y="2209800"/>
            <a:ext cx="4267200" cy="3368675"/>
          </a:xfrm>
        </p:spPr>
      </p:pic>
      <p:sp>
        <p:nvSpPr>
          <p:cNvPr id="5" name="Slide Number Placeholder 4"/>
          <p:cNvSpPr>
            <a:spLocks noGrp="1"/>
          </p:cNvSpPr>
          <p:nvPr>
            <p:ph type="sldNum" sz="quarter" idx="12"/>
          </p:nvPr>
        </p:nvSpPr>
        <p:spPr/>
        <p:txBody>
          <a:bodyPr/>
          <a:lstStyle/>
          <a:p>
            <a:fld id="{65308895-ED90-4520-8421-AD53A94F30D7}"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defRPr/>
            </a:pPr>
            <a:r>
              <a:rPr lang="en-US">
                <a:ea typeface="ＭＳ Ｐゴシック" pitchFamily="-1" charset="-128"/>
              </a:rPr>
              <a:t>Time to Explore</a:t>
            </a:r>
          </a:p>
        </p:txBody>
      </p:sp>
      <p:sp>
        <p:nvSpPr>
          <p:cNvPr id="88067" name="Rectangle 3"/>
          <p:cNvSpPr>
            <a:spLocks noGrp="1" noChangeArrowheads="1"/>
          </p:cNvSpPr>
          <p:nvPr>
            <p:ph type="body" sz="half" idx="1"/>
          </p:nvPr>
        </p:nvSpPr>
        <p:spPr>
          <a:xfrm>
            <a:off x="0" y="1981200"/>
            <a:ext cx="4495800" cy="4114800"/>
          </a:xfrm>
        </p:spPr>
        <p:txBody>
          <a:bodyPr/>
          <a:lstStyle/>
          <a:p>
            <a:pPr eaLnBrk="1" hangingPunct="1">
              <a:buFont typeface="Wingdings" pitchFamily="-1" charset="2"/>
              <a:buChar char="n"/>
              <a:defRPr/>
            </a:pPr>
            <a:r>
              <a:rPr lang="en-US" sz="2800">
                <a:ea typeface="ＭＳ Ｐゴシック" pitchFamily="-1" charset="-128"/>
              </a:rPr>
              <a:t>Visit </a:t>
            </a:r>
            <a:r>
              <a:rPr lang="en-US" sz="2800">
                <a:ea typeface="ＭＳ Ｐゴシック" pitchFamily="-1" charset="-128"/>
                <a:hlinkClick r:id="rId3"/>
              </a:rPr>
              <a:t>www.bighugelabs.com</a:t>
            </a:r>
            <a:endParaRPr lang="en-US" sz="2800">
              <a:ea typeface="ＭＳ Ｐゴシック" pitchFamily="-1" charset="-128"/>
            </a:endParaRPr>
          </a:p>
          <a:p>
            <a:pPr eaLnBrk="1" hangingPunct="1">
              <a:buFont typeface="Wingdings" pitchFamily="-1" charset="2"/>
              <a:buChar char="n"/>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In groups of three choose one of the tools and prepare a short explanation of what it can do.</a:t>
            </a:r>
          </a:p>
        </p:txBody>
      </p:sp>
      <p:pic>
        <p:nvPicPr>
          <p:cNvPr id="88069" name="Picture 5" descr="bighuge"/>
          <p:cNvPicPr>
            <a:picLocks noGrp="1" noChangeAspect="1" noChangeArrowheads="1"/>
          </p:cNvPicPr>
          <p:nvPr>
            <p:ph sz="half" idx="2"/>
          </p:nvPr>
        </p:nvPicPr>
        <p:blipFill>
          <a:blip r:embed="rId4"/>
          <a:srcRect/>
          <a:stretch>
            <a:fillRect/>
          </a:stretch>
        </p:blipFill>
        <p:spPr>
          <a:xfrm>
            <a:off x="4267200" y="2057400"/>
            <a:ext cx="4572000" cy="3641725"/>
          </a:xfrm>
        </p:spPr>
      </p:pic>
      <p:sp>
        <p:nvSpPr>
          <p:cNvPr id="5" name="Slide Number Placeholder 4"/>
          <p:cNvSpPr>
            <a:spLocks noGrp="1"/>
          </p:cNvSpPr>
          <p:nvPr>
            <p:ph type="sldNum" sz="quarter" idx="12"/>
          </p:nvPr>
        </p:nvSpPr>
        <p:spPr/>
        <p:txBody>
          <a:bodyPr/>
          <a:lstStyle/>
          <a:p>
            <a:fld id="{6C2559DC-39CF-45F4-8285-84B0B6A37577}"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defRPr/>
            </a:pPr>
            <a:r>
              <a:rPr lang="en-US">
                <a:ea typeface="ＭＳ Ｐゴシック" pitchFamily="-1" charset="-128"/>
              </a:rPr>
              <a:t>Are you ready for this?</a:t>
            </a:r>
          </a:p>
        </p:txBody>
      </p:sp>
      <p:sp>
        <p:nvSpPr>
          <p:cNvPr id="89091" name="Rectangle 3"/>
          <p:cNvSpPr>
            <a:spLocks noGrp="1" noChangeArrowheads="1"/>
          </p:cNvSpPr>
          <p:nvPr>
            <p:ph type="body" sz="half" idx="1"/>
          </p:nvPr>
        </p:nvSpPr>
        <p:spPr/>
        <p:txBody>
          <a:bodyPr/>
          <a:lstStyle/>
          <a:p>
            <a:pPr eaLnBrk="1" hangingPunct="1">
              <a:buFont typeface="Wingdings" pitchFamily="-1" charset="2"/>
              <a:buChar char="n"/>
              <a:defRPr/>
            </a:pPr>
            <a:r>
              <a:rPr lang="en-US" sz="2800">
                <a:ea typeface="ＭＳ Ｐゴシック" pitchFamily="-1" charset="-128"/>
              </a:rPr>
              <a:t>Visit </a:t>
            </a:r>
            <a:r>
              <a:rPr lang="en-US" sz="2800">
                <a:ea typeface="ＭＳ Ｐゴシック" pitchFamily="-1" charset="-128"/>
                <a:hlinkClick r:id="rId3"/>
              </a:rPr>
              <a:t>www.go2web20.net</a:t>
            </a:r>
            <a:endParaRPr lang="en-US" sz="2800">
              <a:ea typeface="ＭＳ Ｐゴシック" pitchFamily="-1" charset="-128"/>
            </a:endParaRPr>
          </a:p>
          <a:p>
            <a:pPr eaLnBrk="1" hangingPunct="1">
              <a:buFont typeface="Wingdings" pitchFamily="-1" charset="2"/>
              <a:buChar char="n"/>
              <a:defRPr/>
            </a:pPr>
            <a:endParaRPr lang="en-US" sz="2800">
              <a:ea typeface="ＭＳ Ｐゴシック" pitchFamily="-1" charset="-128"/>
            </a:endParaRPr>
          </a:p>
          <a:p>
            <a:pPr eaLnBrk="1" hangingPunct="1">
              <a:buFont typeface="Wingdings" pitchFamily="-1" charset="2"/>
              <a:buChar char="n"/>
              <a:defRPr/>
            </a:pPr>
            <a:r>
              <a:rPr lang="en-US" sz="2800">
                <a:ea typeface="ＭＳ Ｐゴシック" pitchFamily="-1" charset="-128"/>
              </a:rPr>
              <a:t>In groups of three choose a web 2.0 tool to share with the class.</a:t>
            </a:r>
          </a:p>
        </p:txBody>
      </p:sp>
      <p:pic>
        <p:nvPicPr>
          <p:cNvPr id="89093" name="Picture 5" descr="go2"/>
          <p:cNvPicPr>
            <a:picLocks noGrp="1" noChangeAspect="1" noChangeArrowheads="1"/>
          </p:cNvPicPr>
          <p:nvPr>
            <p:ph sz="half" idx="2"/>
          </p:nvPr>
        </p:nvPicPr>
        <p:blipFill>
          <a:blip r:embed="rId4"/>
          <a:srcRect/>
          <a:stretch>
            <a:fillRect/>
          </a:stretch>
        </p:blipFill>
        <p:spPr>
          <a:xfrm>
            <a:off x="4495800" y="2057400"/>
            <a:ext cx="4419600" cy="3487738"/>
          </a:xfrm>
        </p:spPr>
      </p:pic>
      <p:sp>
        <p:nvSpPr>
          <p:cNvPr id="5" name="Slide Number Placeholder 4"/>
          <p:cNvSpPr>
            <a:spLocks noGrp="1"/>
          </p:cNvSpPr>
          <p:nvPr>
            <p:ph type="sldNum" sz="quarter" idx="12"/>
          </p:nvPr>
        </p:nvSpPr>
        <p:spPr/>
        <p:txBody>
          <a:bodyPr/>
          <a:lstStyle/>
          <a:p>
            <a:fld id="{6C2559DC-39CF-45F4-8285-84B0B6A37577}"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defRPr/>
            </a:pPr>
            <a:r>
              <a:rPr lang="en-US">
                <a:ea typeface="ＭＳ Ｐゴシック" pitchFamily="-1" charset="-128"/>
              </a:rPr>
              <a:t>Time to bring it all together</a:t>
            </a:r>
          </a:p>
        </p:txBody>
      </p:sp>
      <p:sp>
        <p:nvSpPr>
          <p:cNvPr id="103427" name="Rectangle 3"/>
          <p:cNvSpPr>
            <a:spLocks noGrp="1" noChangeArrowheads="1"/>
          </p:cNvSpPr>
          <p:nvPr>
            <p:ph type="body" sz="half" idx="1"/>
          </p:nvPr>
        </p:nvSpPr>
        <p:spPr>
          <a:xfrm>
            <a:off x="457200" y="1676400"/>
            <a:ext cx="8382000" cy="5181600"/>
          </a:xfrm>
        </p:spPr>
        <p:txBody>
          <a:bodyPr/>
          <a:lstStyle/>
          <a:p>
            <a:pPr eaLnBrk="1" hangingPunct="1">
              <a:lnSpc>
                <a:spcPct val="90000"/>
              </a:lnSpc>
              <a:buFont typeface="Wingdings" pitchFamily="-1" charset="2"/>
              <a:buChar char="n"/>
              <a:defRPr/>
            </a:pPr>
            <a:r>
              <a:rPr lang="en-US" sz="2800">
                <a:ea typeface="ＭＳ Ｐゴシック" pitchFamily="-1" charset="-128"/>
              </a:rPr>
              <a:t>How could these tools be used in a particular grade level and content area?</a:t>
            </a:r>
          </a:p>
          <a:p>
            <a:pPr eaLnBrk="1" hangingPunct="1">
              <a:lnSpc>
                <a:spcPct val="90000"/>
              </a:lnSpc>
              <a:buFont typeface="Wingdings" pitchFamily="-1" charset="2"/>
              <a:buNone/>
              <a:defRPr/>
            </a:pPr>
            <a:endParaRPr lang="en-US" sz="2800">
              <a:ea typeface="ＭＳ Ｐゴシック" pitchFamily="-1" charset="-128"/>
            </a:endParaRPr>
          </a:p>
          <a:p>
            <a:pPr eaLnBrk="1" hangingPunct="1">
              <a:lnSpc>
                <a:spcPct val="90000"/>
              </a:lnSpc>
              <a:buFont typeface="Wingdings" pitchFamily="-1" charset="2"/>
              <a:buChar char="n"/>
              <a:defRPr/>
            </a:pPr>
            <a:r>
              <a:rPr lang="en-US" sz="2800">
                <a:ea typeface="ＭＳ Ｐゴシック" pitchFamily="-1" charset="-128"/>
              </a:rPr>
              <a:t>What do these tools bring to a lesson that is unique?</a:t>
            </a:r>
          </a:p>
          <a:p>
            <a:pPr eaLnBrk="1" hangingPunct="1">
              <a:lnSpc>
                <a:spcPct val="90000"/>
              </a:lnSpc>
              <a:buFont typeface="Wingdings" pitchFamily="-1" charset="2"/>
              <a:buNone/>
              <a:defRPr/>
            </a:pPr>
            <a:endParaRPr lang="en-US" sz="2800">
              <a:ea typeface="ＭＳ Ｐゴシック" pitchFamily="-1" charset="-128"/>
            </a:endParaRPr>
          </a:p>
          <a:p>
            <a:pPr eaLnBrk="1" hangingPunct="1">
              <a:lnSpc>
                <a:spcPct val="90000"/>
              </a:lnSpc>
              <a:buFont typeface="Wingdings" pitchFamily="-1" charset="2"/>
              <a:buChar char="n"/>
              <a:defRPr/>
            </a:pPr>
            <a:r>
              <a:rPr lang="en-US" sz="2800">
                <a:ea typeface="ＭＳ Ｐゴシック" pitchFamily="-1" charset="-128"/>
              </a:rPr>
              <a:t>What are some disadvantages or risks associated with these tools?</a:t>
            </a:r>
          </a:p>
          <a:p>
            <a:pPr eaLnBrk="1" hangingPunct="1">
              <a:lnSpc>
                <a:spcPct val="90000"/>
              </a:lnSpc>
              <a:buFont typeface="Wingdings" pitchFamily="-1" charset="2"/>
              <a:buNone/>
              <a:defRPr/>
            </a:pPr>
            <a:endParaRPr lang="en-US" sz="2800">
              <a:ea typeface="ＭＳ Ｐゴシック" pitchFamily="-1" charset="-128"/>
            </a:endParaRPr>
          </a:p>
          <a:p>
            <a:pPr eaLnBrk="1" hangingPunct="1">
              <a:lnSpc>
                <a:spcPct val="90000"/>
              </a:lnSpc>
              <a:buFont typeface="Wingdings" pitchFamily="-1" charset="2"/>
              <a:buChar char="n"/>
              <a:defRPr/>
            </a:pPr>
            <a:r>
              <a:rPr lang="en-US" sz="2800">
                <a:ea typeface="ＭＳ Ｐゴシック" pitchFamily="-1" charset="-128"/>
              </a:rPr>
              <a:t>What are some of the benefits and challenges of utilizing web 2.0 tools?</a:t>
            </a:r>
          </a:p>
        </p:txBody>
      </p:sp>
      <p:sp>
        <p:nvSpPr>
          <p:cNvPr id="4" name="Slide Number Placeholder 3"/>
          <p:cNvSpPr>
            <a:spLocks noGrp="1"/>
          </p:cNvSpPr>
          <p:nvPr>
            <p:ph type="sldNum" sz="quarter" idx="12"/>
          </p:nvPr>
        </p:nvSpPr>
        <p:spPr/>
        <p:txBody>
          <a:bodyPr/>
          <a:lstStyle/>
          <a:p>
            <a:fld id="{6C2559DC-39CF-45F4-8285-84B0B6A37577}"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a:xfrm>
            <a:off x="623888" y="730025"/>
            <a:ext cx="7886700" cy="1098775"/>
          </a:xfrm>
        </p:spPr>
        <p:txBody>
          <a:bodyPr/>
          <a:lstStyle/>
          <a:p>
            <a:r>
              <a:rPr lang="en-IN" dirty="0" smtClean="0"/>
              <a:t>Overview of                         JavaScript frameworks-</a:t>
            </a:r>
            <a:r>
              <a:rPr lang="en-US" dirty="0" smtClean="0"/>
              <a:t>Ajax</a:t>
            </a:r>
            <a:endParaRPr lang="en-US" dirty="0"/>
          </a:p>
        </p:txBody>
      </p:sp>
      <p:sp>
        <p:nvSpPr>
          <p:cNvPr id="7" name="Slide Number Placeholder 6"/>
          <p:cNvSpPr>
            <a:spLocks noGrp="1"/>
          </p:cNvSpPr>
          <p:nvPr>
            <p:ph type="sldNum" sz="quarter" idx="11"/>
          </p:nvPr>
        </p:nvSpPr>
        <p:spPr/>
        <p:txBody>
          <a:bodyPr/>
          <a:lstStyle/>
          <a:p>
            <a:fld id="{CD1499DF-29E7-4910-92D7-9B5A330D7051}" type="slidenum">
              <a:rPr lang="en-US" smtClean="0"/>
              <a:pPr/>
              <a:t>89</a:t>
            </a:fld>
            <a:endParaRPr lang="en-US"/>
          </a:p>
        </p:txBody>
      </p:sp>
    </p:spTree>
    <p:extLst>
      <p:ext uri="{BB962C8B-B14F-4D97-AF65-F5344CB8AC3E}">
        <p14:creationId xmlns:p14="http://schemas.microsoft.com/office/powerpoint/2010/main" xmlns="" val="684445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xmlns="" id="{63B2295F-6A36-F7F2-B9EA-B692A2DBAA41}"/>
              </a:ext>
            </a:extLst>
          </p:cNvPr>
          <p:cNvPicPr>
            <a:picLocks noGrp="1" noChangeAspect="1"/>
          </p:cNvPicPr>
          <p:nvPr>
            <p:ph idx="1"/>
          </p:nvPr>
        </p:nvPicPr>
        <p:blipFill rotWithShape="1">
          <a:blip r:embed="rId2"/>
          <a:srcRect l="24577" t="14403" r="20846" b="21422"/>
          <a:stretch/>
        </p:blipFill>
        <p:spPr>
          <a:xfrm>
            <a:off x="762000" y="1306512"/>
            <a:ext cx="7772400" cy="4256087"/>
          </a:xfrm>
          <a:prstGeom prst="rect">
            <a:avLst/>
          </a:prstGeom>
        </p:spPr>
      </p:pic>
      <p:sp>
        <p:nvSpPr>
          <p:cNvPr id="5" name="Slide Number Placeholder 4"/>
          <p:cNvSpPr>
            <a:spLocks noGrp="1"/>
          </p:cNvSpPr>
          <p:nvPr>
            <p:ph type="sldNum" sz="quarter" idx="12"/>
          </p:nvPr>
        </p:nvSpPr>
        <p:spPr/>
        <p:txBody>
          <a:bodyPr/>
          <a:lstStyle/>
          <a:p>
            <a:fld id="{13ABD382-F0A5-4293-B13F-B6F89B84FFAB}"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Synchronous web communication</a:t>
            </a:r>
          </a:p>
        </p:txBody>
      </p:sp>
      <p:sp>
        <p:nvSpPr>
          <p:cNvPr id="3" name="Content Placeholder 2"/>
          <p:cNvSpPr>
            <a:spLocks noGrp="1"/>
          </p:cNvSpPr>
          <p:nvPr>
            <p:ph sz="quarter" idx="1"/>
          </p:nvPr>
        </p:nvSpPr>
        <p:spPr>
          <a:xfrm>
            <a:off x="612648" y="4724400"/>
            <a:ext cx="8153400" cy="1524000"/>
          </a:xfrm>
        </p:spPr>
        <p:txBody>
          <a:bodyPr/>
          <a:lstStyle/>
          <a:p>
            <a:r>
              <a:rPr lang="en-US" dirty="0"/>
              <a:t>synchronous: user must wait while new pages load</a:t>
            </a:r>
          </a:p>
          <a:p>
            <a:pPr lvl="1"/>
            <a:r>
              <a:rPr lang="en-US" dirty="0"/>
              <a:t>the typical communication pattern used in web pages (click, wait, refresh)</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90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400" y="1634068"/>
            <a:ext cx="7543800" cy="3056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4124444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 and Ajax</a:t>
            </a:r>
          </a:p>
        </p:txBody>
      </p:sp>
      <p:sp>
        <p:nvSpPr>
          <p:cNvPr id="3" name="Content Placeholder 2"/>
          <p:cNvSpPr>
            <a:spLocks noGrp="1"/>
          </p:cNvSpPr>
          <p:nvPr>
            <p:ph sz="quarter" idx="1"/>
          </p:nvPr>
        </p:nvSpPr>
        <p:spPr/>
        <p:txBody>
          <a:bodyPr/>
          <a:lstStyle/>
          <a:p>
            <a:r>
              <a:rPr lang="en-US" b="1" dirty="0"/>
              <a:t>web application</a:t>
            </a:r>
            <a:r>
              <a:rPr lang="en-US" dirty="0"/>
              <a:t>: a dynamic web site that mimics the feel of </a:t>
            </a:r>
            <a:r>
              <a:rPr lang="en-US" dirty="0" smtClean="0"/>
              <a:t>a desktop </a:t>
            </a:r>
            <a:r>
              <a:rPr lang="en-US" dirty="0"/>
              <a:t>app</a:t>
            </a:r>
          </a:p>
          <a:p>
            <a:pPr lvl="1"/>
            <a:r>
              <a:rPr lang="en-US" dirty="0"/>
              <a:t>presents a continuous user experience rather than </a:t>
            </a:r>
            <a:r>
              <a:rPr lang="en-US" dirty="0" smtClean="0"/>
              <a:t>disjoint pages</a:t>
            </a:r>
            <a:endParaRPr lang="en-US" dirty="0"/>
          </a:p>
          <a:p>
            <a:pPr lvl="1"/>
            <a:r>
              <a:rPr lang="en-US" dirty="0"/>
              <a:t>examples: Gmail, Google Maps, Google Docs </a:t>
            </a:r>
            <a:r>
              <a:rPr lang="en-US" dirty="0" smtClean="0"/>
              <a:t>and Spreadsheets</a:t>
            </a:r>
            <a:r>
              <a:rPr lang="en-US" dirty="0"/>
              <a:t>, Flickr, </a:t>
            </a:r>
            <a:r>
              <a:rPr lang="en-US" dirty="0" smtClean="0"/>
              <a:t>A9</a:t>
            </a:r>
            <a:endParaRPr lang="en-US" dirty="0"/>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91</a:t>
            </a:fld>
            <a:endParaRPr lang="en-US"/>
          </a:p>
        </p:txBody>
      </p:sp>
    </p:spTree>
    <p:extLst>
      <p:ext uri="{BB962C8B-B14F-4D97-AF65-F5344CB8AC3E}">
        <p14:creationId xmlns:p14="http://schemas.microsoft.com/office/powerpoint/2010/main" xmlns="" val="12161108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 and Ajax</a:t>
            </a:r>
          </a:p>
        </p:txBody>
      </p:sp>
      <p:sp>
        <p:nvSpPr>
          <p:cNvPr id="3" name="Content Placeholder 2"/>
          <p:cNvSpPr>
            <a:spLocks noGrp="1"/>
          </p:cNvSpPr>
          <p:nvPr>
            <p:ph sz="quarter" idx="1"/>
          </p:nvPr>
        </p:nvSpPr>
        <p:spPr/>
        <p:txBody>
          <a:bodyPr/>
          <a:lstStyle/>
          <a:p>
            <a:r>
              <a:rPr lang="en-US" b="1" dirty="0" smtClean="0"/>
              <a:t>Ajax</a:t>
            </a:r>
            <a:r>
              <a:rPr lang="en-US" dirty="0"/>
              <a:t>: Asynchronous JavaScript and XML</a:t>
            </a:r>
          </a:p>
          <a:p>
            <a:pPr lvl="1"/>
            <a:r>
              <a:rPr lang="en-US" dirty="0"/>
              <a:t>not a programming language; a particular way of </a:t>
            </a:r>
            <a:r>
              <a:rPr lang="en-US" dirty="0" smtClean="0"/>
              <a:t>using JavaScript</a:t>
            </a:r>
            <a:endParaRPr lang="en-US" dirty="0"/>
          </a:p>
          <a:p>
            <a:pPr lvl="1"/>
            <a:r>
              <a:rPr lang="en-US" dirty="0"/>
              <a:t>downloads data from a server in the background</a:t>
            </a:r>
          </a:p>
          <a:p>
            <a:pPr lvl="1"/>
            <a:r>
              <a:rPr lang="en-US" dirty="0"/>
              <a:t>allows dynamically updating a page without making the </a:t>
            </a:r>
            <a:r>
              <a:rPr lang="en-US" dirty="0" smtClean="0"/>
              <a:t>user wait</a:t>
            </a:r>
            <a:endParaRPr lang="en-US" dirty="0"/>
          </a:p>
          <a:p>
            <a:pPr lvl="1"/>
            <a:r>
              <a:rPr lang="en-US" dirty="0" smtClean="0"/>
              <a:t>avoids </a:t>
            </a:r>
            <a:r>
              <a:rPr lang="en-US" dirty="0"/>
              <a:t>the "click-wait-refresh" pattern</a:t>
            </a:r>
          </a:p>
          <a:p>
            <a:pPr lvl="1"/>
            <a:r>
              <a:rPr lang="en-US" dirty="0" smtClean="0"/>
              <a:t>Example: </a:t>
            </a:r>
            <a:r>
              <a:rPr lang="en-US" dirty="0"/>
              <a:t>Google Suggest</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92</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81800" y="4333875"/>
            <a:ext cx="1609725" cy="2219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627911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web communication</a:t>
            </a:r>
          </a:p>
        </p:txBody>
      </p:sp>
      <p:sp>
        <p:nvSpPr>
          <p:cNvPr id="3" name="Content Placeholder 2"/>
          <p:cNvSpPr>
            <a:spLocks noGrp="1"/>
          </p:cNvSpPr>
          <p:nvPr>
            <p:ph sz="quarter" idx="1"/>
          </p:nvPr>
        </p:nvSpPr>
        <p:spPr>
          <a:xfrm>
            <a:off x="612648" y="4724400"/>
            <a:ext cx="8153400" cy="1524000"/>
          </a:xfrm>
        </p:spPr>
        <p:txBody>
          <a:bodyPr/>
          <a:lstStyle/>
          <a:p>
            <a:r>
              <a:rPr lang="en-US" b="1" dirty="0"/>
              <a:t>asynchronous</a:t>
            </a:r>
            <a:r>
              <a:rPr lang="en-US" dirty="0"/>
              <a:t>: user can keep interacting with page while data loads</a:t>
            </a:r>
          </a:p>
          <a:p>
            <a:pPr lvl="1"/>
            <a:r>
              <a:rPr lang="en-US" dirty="0"/>
              <a:t>communication pattern made possible by </a:t>
            </a:r>
            <a:r>
              <a:rPr lang="en-US" dirty="0" smtClean="0"/>
              <a:t>Ajax</a:t>
            </a:r>
            <a:endParaRPr lang="en-US" dirty="0"/>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93</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1528797"/>
            <a:ext cx="7848600" cy="33051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4243650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latin typeface="Courier New" pitchFamily="49" charset="0"/>
                <a:cs typeface="Courier New" pitchFamily="49" charset="0"/>
              </a:rPr>
              <a:t>XMLHttpRequest</a:t>
            </a:r>
            <a:r>
              <a:rPr lang="en-US" dirty="0"/>
              <a:t> (and why we won't use it)</a:t>
            </a:r>
          </a:p>
        </p:txBody>
      </p:sp>
      <p:sp>
        <p:nvSpPr>
          <p:cNvPr id="3" name="Content Placeholder 2"/>
          <p:cNvSpPr>
            <a:spLocks noGrp="1"/>
          </p:cNvSpPr>
          <p:nvPr>
            <p:ph sz="quarter" idx="1"/>
          </p:nvPr>
        </p:nvSpPr>
        <p:spPr/>
        <p:txBody>
          <a:bodyPr/>
          <a:lstStyle/>
          <a:p>
            <a:r>
              <a:rPr lang="en-US" dirty="0"/>
              <a:t>JavaScript includes an </a:t>
            </a:r>
            <a:r>
              <a:rPr lang="en-US" dirty="0" err="1"/>
              <a:t>XMLHttpRequest</a:t>
            </a:r>
            <a:r>
              <a:rPr lang="en-US" dirty="0"/>
              <a:t> object that can fetch files from a web server</a:t>
            </a:r>
          </a:p>
          <a:p>
            <a:pPr lvl="1"/>
            <a:r>
              <a:rPr lang="en-US" dirty="0"/>
              <a:t>supported in IE5+, Safari, Firefox, Opera, Chrome, etc. (with minor compatibilities)</a:t>
            </a:r>
          </a:p>
          <a:p>
            <a:r>
              <a:rPr lang="en-US" dirty="0"/>
              <a:t>it can do this asynchronously (in the background, transparent to user)</a:t>
            </a:r>
          </a:p>
          <a:p>
            <a:r>
              <a:rPr lang="en-US" dirty="0"/>
              <a:t>the contents of the fetched file can be put into current web page using the </a:t>
            </a:r>
            <a:r>
              <a:rPr lang="en-US" dirty="0" smtClean="0"/>
              <a:t>DOM</a:t>
            </a:r>
            <a:endParaRPr lang="en-US" dirty="0"/>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94</a:t>
            </a:fld>
            <a:endParaRPr lang="en-US"/>
          </a:p>
        </p:txBody>
      </p:sp>
    </p:spTree>
    <p:extLst>
      <p:ext uri="{BB962C8B-B14F-4D97-AF65-F5344CB8AC3E}">
        <p14:creationId xmlns:p14="http://schemas.microsoft.com/office/powerpoint/2010/main" xmlns="" val="17432936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latin typeface="Courier New" pitchFamily="49" charset="0"/>
                <a:cs typeface="Courier New" pitchFamily="49" charset="0"/>
              </a:rPr>
              <a:t>XMLHttpRequest</a:t>
            </a:r>
            <a:r>
              <a:rPr lang="en-US" dirty="0"/>
              <a:t> (and why we won't use it)</a:t>
            </a:r>
          </a:p>
        </p:txBody>
      </p:sp>
      <p:sp>
        <p:nvSpPr>
          <p:cNvPr id="3" name="Content Placeholder 2"/>
          <p:cNvSpPr>
            <a:spLocks noGrp="1"/>
          </p:cNvSpPr>
          <p:nvPr>
            <p:ph sz="quarter" idx="1"/>
          </p:nvPr>
        </p:nvSpPr>
        <p:spPr/>
        <p:txBody>
          <a:bodyPr/>
          <a:lstStyle/>
          <a:p>
            <a:r>
              <a:rPr lang="en-US" dirty="0" smtClean="0"/>
              <a:t>sounds </a:t>
            </a:r>
            <a:r>
              <a:rPr lang="en-US" dirty="0"/>
              <a:t>great!...</a:t>
            </a:r>
          </a:p>
          <a:p>
            <a:r>
              <a:rPr lang="en-US" dirty="0"/>
              <a:t>... but it is clunky to use, and has various browser incompatibilities</a:t>
            </a:r>
          </a:p>
          <a:p>
            <a:r>
              <a:rPr lang="en-US" dirty="0"/>
              <a:t>Prototype provides a better wrapper for Ajax, so we will use that instead</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95</a:t>
            </a:fld>
            <a:endParaRPr lang="en-US"/>
          </a:p>
        </p:txBody>
      </p:sp>
    </p:spTree>
    <p:extLst>
      <p:ext uri="{BB962C8B-B14F-4D97-AF65-F5344CB8AC3E}">
        <p14:creationId xmlns:p14="http://schemas.microsoft.com/office/powerpoint/2010/main" xmlns="" val="409292299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609600"/>
          </a:xfrm>
        </p:spPr>
        <p:txBody>
          <a:bodyPr/>
          <a:lstStyle/>
          <a:p>
            <a:r>
              <a:rPr lang="en-US" dirty="0"/>
              <a:t>A typical Ajax request</a:t>
            </a:r>
          </a:p>
        </p:txBody>
      </p:sp>
      <p:sp>
        <p:nvSpPr>
          <p:cNvPr id="3" name="Content Placeholder 2"/>
          <p:cNvSpPr>
            <a:spLocks noGrp="1"/>
          </p:cNvSpPr>
          <p:nvPr>
            <p:ph sz="quarter" idx="1"/>
          </p:nvPr>
        </p:nvSpPr>
        <p:spPr>
          <a:xfrm>
            <a:off x="612648" y="609600"/>
            <a:ext cx="8153400" cy="5334000"/>
          </a:xfrm>
        </p:spPr>
        <p:txBody>
          <a:bodyPr/>
          <a:lstStyle/>
          <a:p>
            <a:pPr marL="514350" indent="-514350">
              <a:buFont typeface="+mj-lt"/>
              <a:buAutoNum type="arabicPeriod"/>
            </a:pPr>
            <a:r>
              <a:rPr lang="en-US" sz="2400" dirty="0"/>
              <a:t>user clicks, invoking </a:t>
            </a:r>
            <a:r>
              <a:rPr lang="en-US" sz="2400" dirty="0" smtClean="0"/>
              <a:t>an </a:t>
            </a:r>
            <a:r>
              <a:rPr lang="en-US" sz="2400" dirty="0"/>
              <a:t>event </a:t>
            </a:r>
            <a:r>
              <a:rPr lang="en-US" sz="2400" dirty="0" smtClean="0"/>
              <a:t>handler</a:t>
            </a:r>
          </a:p>
          <a:p>
            <a:pPr marL="514350" indent="-514350">
              <a:buFont typeface="+mj-lt"/>
              <a:buAutoNum type="arabicPeriod"/>
            </a:pPr>
            <a:r>
              <a:rPr lang="en-US" sz="2400" dirty="0" smtClean="0"/>
              <a:t>handler's </a:t>
            </a:r>
            <a:r>
              <a:rPr lang="en-US" sz="2400" dirty="0"/>
              <a:t>code creates an </a:t>
            </a:r>
            <a:r>
              <a:rPr lang="en-US" sz="2400" dirty="0" err="1" smtClean="0">
                <a:latin typeface="Courier New" pitchFamily="49" charset="0"/>
                <a:cs typeface="Courier New" pitchFamily="49" charset="0"/>
              </a:rPr>
              <a:t>XMLHttpRequest</a:t>
            </a:r>
            <a:r>
              <a:rPr lang="en-US" sz="2400" dirty="0">
                <a:latin typeface="Courier New" pitchFamily="49" charset="0"/>
                <a:cs typeface="Courier New" pitchFamily="49" charset="0"/>
              </a:rPr>
              <a:t> </a:t>
            </a:r>
            <a:r>
              <a:rPr lang="en-US" sz="2400" dirty="0" smtClean="0"/>
              <a:t>object</a:t>
            </a:r>
            <a:endParaRPr lang="en-US" sz="2400" dirty="0"/>
          </a:p>
          <a:p>
            <a:pPr marL="514350" indent="-514350">
              <a:buFont typeface="+mj-lt"/>
              <a:buAutoNum type="arabicPeriod"/>
            </a:pPr>
            <a:r>
              <a:rPr lang="en-US" sz="2400" dirty="0" err="1" smtClean="0">
                <a:latin typeface="Courier New" pitchFamily="49" charset="0"/>
                <a:cs typeface="Courier New" pitchFamily="49" charset="0"/>
              </a:rPr>
              <a:t>XMLHttpRequest</a:t>
            </a:r>
            <a:r>
              <a:rPr lang="en-US" sz="2400" dirty="0" smtClean="0"/>
              <a:t> </a:t>
            </a:r>
            <a:r>
              <a:rPr lang="en-US" sz="2400" dirty="0"/>
              <a:t>object requests page </a:t>
            </a:r>
            <a:r>
              <a:rPr lang="en-US" sz="2400" dirty="0" smtClean="0"/>
              <a:t>from server</a:t>
            </a:r>
            <a:endParaRPr lang="en-US" sz="2400" dirty="0"/>
          </a:p>
          <a:p>
            <a:pPr marL="514350" indent="-514350">
              <a:buFont typeface="+mj-lt"/>
              <a:buAutoNum type="arabicPeriod"/>
            </a:pPr>
            <a:r>
              <a:rPr lang="en-US" sz="2400" dirty="0" smtClean="0"/>
              <a:t>server </a:t>
            </a:r>
            <a:r>
              <a:rPr lang="en-US" sz="2400" dirty="0"/>
              <a:t>retrieves appropriate data, sends it </a:t>
            </a:r>
            <a:r>
              <a:rPr lang="en-US" sz="2400" dirty="0" smtClean="0"/>
              <a:t>back</a:t>
            </a:r>
          </a:p>
          <a:p>
            <a:pPr marL="514350" indent="-514350">
              <a:buFont typeface="+mj-lt"/>
              <a:buAutoNum type="arabicPeriod"/>
            </a:pPr>
            <a:r>
              <a:rPr lang="en-US" sz="2400" dirty="0" err="1" smtClean="0">
                <a:latin typeface="Courier New" pitchFamily="49" charset="0"/>
                <a:cs typeface="Courier New" pitchFamily="49" charset="0"/>
              </a:rPr>
              <a:t>XMLHttpRequest</a:t>
            </a:r>
            <a:r>
              <a:rPr lang="en-US" sz="2400" dirty="0" smtClean="0"/>
              <a:t> </a:t>
            </a:r>
            <a:r>
              <a:rPr lang="en-US" sz="2400" dirty="0"/>
              <a:t>fires an event when </a:t>
            </a:r>
            <a:r>
              <a:rPr lang="en-US" sz="2400" dirty="0" smtClean="0"/>
              <a:t>data arrives</a:t>
            </a:r>
            <a:endParaRPr lang="en-US" sz="2400" dirty="0"/>
          </a:p>
          <a:p>
            <a:pPr lvl="1"/>
            <a:r>
              <a:rPr lang="en-US" sz="2400" dirty="0"/>
              <a:t>this is often called a callback</a:t>
            </a:r>
          </a:p>
          <a:p>
            <a:pPr lvl="1"/>
            <a:r>
              <a:rPr lang="en-US" sz="2400" dirty="0"/>
              <a:t>you can attach a handler function to this </a:t>
            </a:r>
            <a:r>
              <a:rPr lang="en-US" sz="2400" dirty="0" smtClean="0"/>
              <a:t>event</a:t>
            </a:r>
          </a:p>
          <a:p>
            <a:pPr marL="514350" indent="-514350">
              <a:buFont typeface="+mj-lt"/>
              <a:buAutoNum type="arabicPeriod"/>
            </a:pPr>
            <a:r>
              <a:rPr lang="en-US" sz="2400" dirty="0" smtClean="0"/>
              <a:t>your </a:t>
            </a:r>
            <a:r>
              <a:rPr lang="en-US" sz="2400" dirty="0"/>
              <a:t>callback event handler processes the data and displays it</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96</a:t>
            </a:fld>
            <a:endParaRPr lang="en-US"/>
          </a:p>
        </p:txBody>
      </p:sp>
    </p:spTree>
    <p:extLst>
      <p:ext uri="{BB962C8B-B14F-4D97-AF65-F5344CB8AC3E}">
        <p14:creationId xmlns:p14="http://schemas.microsoft.com/office/powerpoint/2010/main" xmlns="" val="24282712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typical Ajax request</a:t>
            </a:r>
          </a:p>
        </p:txBody>
      </p:sp>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97</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1600200"/>
            <a:ext cx="8024328" cy="4572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408983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Prototype's Ajax model</a:t>
            </a:r>
          </a:p>
        </p:txBody>
      </p:sp>
      <p:sp>
        <p:nvSpPr>
          <p:cNvPr id="3" name="Content Placeholder 2"/>
          <p:cNvSpPr>
            <a:spLocks noGrp="1"/>
          </p:cNvSpPr>
          <p:nvPr>
            <p:ph sz="quarter" idx="1"/>
          </p:nvPr>
        </p:nvSpPr>
        <p:spPr>
          <a:xfrm>
            <a:off x="612648" y="3352800"/>
            <a:ext cx="8153400" cy="3200400"/>
          </a:xfrm>
        </p:spPr>
        <p:txBody>
          <a:bodyPr/>
          <a:lstStyle/>
          <a:p>
            <a:r>
              <a:rPr lang="en-US" dirty="0"/>
              <a:t>construct a Prototype </a:t>
            </a:r>
            <a:r>
              <a:rPr lang="en-US" dirty="0" err="1"/>
              <a:t>Ajax.Request</a:t>
            </a:r>
            <a:r>
              <a:rPr lang="en-US" dirty="0"/>
              <a:t> object to request a page from a server using Ajax</a:t>
            </a:r>
          </a:p>
          <a:p>
            <a:r>
              <a:rPr lang="en-US" dirty="0"/>
              <a:t>constructor accepts 2 parameters:</a:t>
            </a:r>
          </a:p>
          <a:p>
            <a:pPr marL="881063" lvl="1" indent="-514350">
              <a:buFont typeface="+mj-lt"/>
              <a:buAutoNum type="arabicPeriod"/>
            </a:pPr>
            <a:r>
              <a:rPr lang="en-US" dirty="0"/>
              <a:t>the URL to 1. fetch, as a String,</a:t>
            </a:r>
          </a:p>
          <a:p>
            <a:pPr marL="881063" lvl="1" indent="-514350">
              <a:buFont typeface="+mj-lt"/>
              <a:buAutoNum type="arabicPeriod"/>
            </a:pPr>
            <a:r>
              <a:rPr lang="en-US" dirty="0"/>
              <a:t>a set of options, as an array of key : value pairs in {} braces (an anonymous </a:t>
            </a:r>
            <a:r>
              <a:rPr lang="en-US" dirty="0" smtClean="0"/>
              <a:t>JS object)</a:t>
            </a:r>
            <a:endParaRPr lang="en-US" dirty="0"/>
          </a:p>
        </p:txBody>
      </p:sp>
      <p:sp>
        <p:nvSpPr>
          <p:cNvPr id="5" name="Slide Number Placeholder 4"/>
          <p:cNvSpPr>
            <a:spLocks noGrp="1"/>
          </p:cNvSpPr>
          <p:nvPr>
            <p:ph type="sldNum" sz="quarter" idx="12"/>
          </p:nvPr>
        </p:nvSpPr>
        <p:spPr/>
        <p:txBody>
          <a:bodyPr>
            <a:normAutofit/>
          </a:bodyPr>
          <a:lstStyle/>
          <a:p>
            <a:fld id="{31D08DD9-4DBF-4FB4-81D6-0403753C1950}" type="slidenum">
              <a:rPr lang="en-US" smtClean="0"/>
              <a:pPr/>
              <a:t>98</a:t>
            </a:fld>
            <a:endParaRPr lang="en-US"/>
          </a:p>
        </p:txBody>
      </p:sp>
      <p:sp>
        <p:nvSpPr>
          <p:cNvPr id="6" name="TextBox 5"/>
          <p:cNvSpPr txBox="1"/>
          <p:nvPr/>
        </p:nvSpPr>
        <p:spPr>
          <a:xfrm>
            <a:off x="609600" y="1143000"/>
            <a:ext cx="8153400" cy="2308324"/>
          </a:xfrm>
          <a:prstGeom prst="rect">
            <a:avLst/>
          </a:prstGeom>
          <a:solidFill>
            <a:srgbClr val="F4F6A8"/>
          </a:solidFill>
          <a:ln w="19050">
            <a:solidFill>
              <a:schemeClr val="tx1"/>
            </a:solidFill>
          </a:ln>
        </p:spPr>
        <p:txBody>
          <a:bodyPr wrap="square" rtlCol="0">
            <a:spAutoFit/>
          </a:bodyPr>
          <a:lstStyle/>
          <a:p>
            <a:r>
              <a:rPr lang="en-US" dirty="0">
                <a:latin typeface="Courier New" pitchFamily="49" charset="0"/>
                <a:cs typeface="Courier New" pitchFamily="49" charset="0"/>
              </a:rPr>
              <a:t>new </a:t>
            </a:r>
            <a:r>
              <a:rPr lang="en-US" dirty="0" err="1">
                <a:latin typeface="Courier New" pitchFamily="49" charset="0"/>
                <a:cs typeface="Courier New" pitchFamily="49" charset="0"/>
              </a:rPr>
              <a:t>Ajax.Request</a:t>
            </a:r>
            <a:r>
              <a:rPr lang="en-US" dirty="0">
                <a:latin typeface="Courier New" pitchFamily="49" charset="0"/>
                <a:cs typeface="Courier New" pitchFamily="49" charset="0"/>
              </a:rPr>
              <a:t>("</a:t>
            </a:r>
            <a:r>
              <a:rPr lang="en-US" dirty="0" err="1">
                <a:latin typeface="Courier New" pitchFamily="49" charset="0"/>
                <a:cs typeface="Courier New" pitchFamily="49" charset="0"/>
              </a:rPr>
              <a:t>url</a:t>
            </a:r>
            <a:r>
              <a:rPr lang="en-US" dirty="0">
                <a:latin typeface="Courier New" pitchFamily="49" charset="0"/>
                <a:cs typeface="Courier New" pitchFamily="49" charset="0"/>
              </a:rPr>
              <a:t>",</a:t>
            </a:r>
          </a:p>
          <a:p>
            <a:r>
              <a:rPr lang="en-US" dirty="0">
                <a:latin typeface="Courier New" pitchFamily="49" charset="0"/>
                <a:cs typeface="Courier New" pitchFamily="49" charset="0"/>
              </a:rPr>
              <a:t>{</a:t>
            </a:r>
          </a:p>
          <a:p>
            <a:r>
              <a:rPr lang="en-US" dirty="0" smtClean="0">
                <a:latin typeface="Courier New" pitchFamily="49" charset="0"/>
                <a:cs typeface="Courier New" pitchFamily="49" charset="0"/>
              </a:rPr>
              <a:t>	option </a:t>
            </a:r>
            <a:r>
              <a:rPr lang="en-US" dirty="0">
                <a:latin typeface="Courier New" pitchFamily="49" charset="0"/>
                <a:cs typeface="Courier New" pitchFamily="49" charset="0"/>
              </a:rPr>
              <a:t>: value,</a:t>
            </a:r>
          </a:p>
          <a:p>
            <a:r>
              <a:rPr lang="en-US" dirty="0" smtClean="0">
                <a:latin typeface="Courier New" pitchFamily="49" charset="0"/>
                <a:cs typeface="Courier New" pitchFamily="49" charset="0"/>
              </a:rPr>
              <a:t>	option </a:t>
            </a:r>
            <a:r>
              <a:rPr lang="en-US" dirty="0">
                <a:latin typeface="Courier New" pitchFamily="49" charset="0"/>
                <a:cs typeface="Courier New" pitchFamily="49" charset="0"/>
              </a:rPr>
              <a:t>: value,</a:t>
            </a:r>
          </a:p>
          <a:p>
            <a:r>
              <a:rPr lang="en-US" dirty="0" smtClean="0">
                <a:latin typeface="Courier New" pitchFamily="49" charset="0"/>
                <a:cs typeface="Courier New" pitchFamily="49" charset="0"/>
              </a:rPr>
              <a:t>	...</a:t>
            </a:r>
            <a:endParaRPr lang="en-US" dirty="0">
              <a:latin typeface="Courier New" pitchFamily="49" charset="0"/>
              <a:cs typeface="Courier New" pitchFamily="49" charset="0"/>
            </a:endParaRPr>
          </a:p>
          <a:p>
            <a:r>
              <a:rPr lang="en-US" dirty="0" smtClean="0">
                <a:latin typeface="Courier New" pitchFamily="49" charset="0"/>
                <a:cs typeface="Courier New" pitchFamily="49" charset="0"/>
              </a:rPr>
              <a:t>	option </a:t>
            </a:r>
            <a:r>
              <a:rPr lang="en-US" dirty="0">
                <a:latin typeface="Courier New" pitchFamily="49" charset="0"/>
                <a:cs typeface="Courier New" pitchFamily="49" charset="0"/>
              </a:rPr>
              <a:t>: value</a:t>
            </a:r>
          </a:p>
          <a:p>
            <a:r>
              <a:rPr lang="en-US" dirty="0">
                <a:latin typeface="Courier New" pitchFamily="49" charset="0"/>
                <a:cs typeface="Courier New" pitchFamily="49" charset="0"/>
              </a:rPr>
              <a:t>}</a:t>
            </a:r>
          </a:p>
          <a:p>
            <a:r>
              <a:rPr lang="en-US" dirty="0">
                <a:latin typeface="Courier New" pitchFamily="49" charset="0"/>
                <a:cs typeface="Courier New" pitchFamily="49" charset="0"/>
              </a:rPr>
              <a:t>);</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dirty="0" smtClean="0">
                <a:latin typeface="Consolas" pitchFamily="49" charset="0"/>
                <a:cs typeface="Consolas" pitchFamily="49" charset="0"/>
              </a:rPr>
              <a:t>	</a:t>
            </a:r>
            <a:r>
              <a:rPr lang="en-US" dirty="0">
                <a:latin typeface="Consolas" pitchFamily="49" charset="0"/>
                <a:cs typeface="Consolas" pitchFamily="49" charset="0"/>
              </a:rPr>
              <a:t>	</a:t>
            </a:r>
            <a:r>
              <a:rPr lang="en-US" i="1" dirty="0" smtClean="0">
                <a:solidFill>
                  <a:schemeClr val="tx1">
                    <a:lumMod val="50000"/>
                    <a:lumOff val="50000"/>
                  </a:schemeClr>
                </a:solidFill>
                <a:latin typeface="Consolas" pitchFamily="49" charset="0"/>
                <a:cs typeface="Consolas" pitchFamily="49" charset="0"/>
              </a:rPr>
              <a:t>JS</a:t>
            </a:r>
          </a:p>
        </p:txBody>
      </p:sp>
    </p:spTree>
    <p:extLst>
      <p:ext uri="{BB962C8B-B14F-4D97-AF65-F5344CB8AC3E}">
        <p14:creationId xmlns:p14="http://schemas.microsoft.com/office/powerpoint/2010/main" xmlns="" val="28401700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Ajax methods and properties</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xmlns="" val="1247249152"/>
              </p:ext>
            </p:extLst>
          </p:nvPr>
        </p:nvGraphicFramePr>
        <p:xfrm>
          <a:off x="533400" y="1676400"/>
          <a:ext cx="8153400" cy="2926080"/>
        </p:xfrm>
        <a:graphic>
          <a:graphicData uri="http://schemas.openxmlformats.org/drawingml/2006/table">
            <a:tbl>
              <a:tblPr>
                <a:tableStyleId>{3C2FFA5D-87B4-456A-9821-1D502468CF0F}</a:tableStyleId>
              </a:tblPr>
              <a:tblGrid>
                <a:gridCol w="4076700"/>
                <a:gridCol w="4076700"/>
              </a:tblGrid>
              <a:tr h="0">
                <a:tc>
                  <a:txBody>
                    <a:bodyPr/>
                    <a:lstStyle/>
                    <a:p>
                      <a:r>
                        <a:rPr lang="en-US" sz="2400" b="1" dirty="0"/>
                        <a:t>option</a:t>
                      </a:r>
                    </a:p>
                  </a:txBody>
                  <a:tcPr anchor="ctr"/>
                </a:tc>
                <a:tc>
                  <a:txBody>
                    <a:bodyPr/>
                    <a:lstStyle/>
                    <a:p>
                      <a:r>
                        <a:rPr lang="en-US" sz="2400" b="1" dirty="0"/>
                        <a:t>description</a:t>
                      </a:r>
                    </a:p>
                  </a:txBody>
                  <a:tcPr anchor="ctr"/>
                </a:tc>
              </a:tr>
              <a:tr h="0">
                <a:tc>
                  <a:txBody>
                    <a:bodyPr/>
                    <a:lstStyle/>
                    <a:p>
                      <a:r>
                        <a:rPr lang="en-US" sz="2400" dirty="0"/>
                        <a:t>method </a:t>
                      </a:r>
                    </a:p>
                  </a:txBody>
                  <a:tcPr anchor="ctr"/>
                </a:tc>
                <a:tc>
                  <a:txBody>
                    <a:bodyPr/>
                    <a:lstStyle/>
                    <a:p>
                      <a:r>
                        <a:rPr lang="en-US" sz="2400"/>
                        <a:t>how to fetch the request from the server (default "post") </a:t>
                      </a:r>
                    </a:p>
                  </a:txBody>
                  <a:tcPr anchor="ctr"/>
                </a:tc>
              </a:tr>
              <a:tr h="0">
                <a:tc>
                  <a:txBody>
                    <a:bodyPr/>
                    <a:lstStyle/>
                    <a:p>
                      <a:r>
                        <a:rPr lang="en-US" sz="2400" dirty="0"/>
                        <a:t>parameters </a:t>
                      </a:r>
                    </a:p>
                  </a:txBody>
                  <a:tcPr anchor="ctr"/>
                </a:tc>
                <a:tc>
                  <a:txBody>
                    <a:bodyPr/>
                    <a:lstStyle/>
                    <a:p>
                      <a:r>
                        <a:rPr lang="en-US" sz="2400"/>
                        <a:t>query parameters to pass to the server, if any </a:t>
                      </a:r>
                    </a:p>
                  </a:txBody>
                  <a:tcPr anchor="ctr"/>
                </a:tc>
              </a:tr>
              <a:tr h="0">
                <a:tc gridSpan="2">
                  <a:txBody>
                    <a:bodyPr/>
                    <a:lstStyle/>
                    <a:p>
                      <a:r>
                        <a:rPr lang="en-US" sz="2400" dirty="0">
                          <a:effectLst/>
                        </a:rPr>
                        <a:t>asynchronous (default true), </a:t>
                      </a:r>
                      <a:r>
                        <a:rPr lang="en-US" sz="2400" dirty="0" err="1">
                          <a:effectLst/>
                        </a:rPr>
                        <a:t>contentType</a:t>
                      </a:r>
                      <a:r>
                        <a:rPr lang="en-US" sz="2400" dirty="0">
                          <a:effectLst/>
                        </a:rPr>
                        <a:t>, encoding, </a:t>
                      </a:r>
                      <a:r>
                        <a:rPr lang="en-US" sz="2400" dirty="0" err="1">
                          <a:effectLst/>
                        </a:rPr>
                        <a:t>requestHeaders</a:t>
                      </a:r>
                      <a:endParaRPr lang="en-US" sz="2400" dirty="0">
                        <a:effectLst/>
                      </a:endParaRPr>
                    </a:p>
                  </a:txBody>
                  <a:tcPr anchor="ctr"/>
                </a:tc>
                <a:tc hMerge="1">
                  <a:txBody>
                    <a:bodyPr/>
                    <a:lstStyle/>
                    <a:p>
                      <a:endParaRPr lang="en-US"/>
                    </a:p>
                  </a:txBody>
                  <a:tcPr/>
                </a:tc>
              </a:tr>
            </a:tbl>
          </a:graphicData>
        </a:graphic>
      </p:graphicFrame>
      <p:sp>
        <p:nvSpPr>
          <p:cNvPr id="5" name="Slide Number Placeholder 4"/>
          <p:cNvSpPr>
            <a:spLocks noGrp="1"/>
          </p:cNvSpPr>
          <p:nvPr>
            <p:ph type="sldNum" sz="quarter" idx="12"/>
          </p:nvPr>
        </p:nvSpPr>
        <p:spPr/>
        <p:txBody>
          <a:bodyPr>
            <a:normAutofit/>
          </a:bodyPr>
          <a:lstStyle/>
          <a:p>
            <a:fld id="{CD1499DF-29E7-4910-92D7-9B5A330D7051}" type="slidenum">
              <a:rPr lang="en-US" smtClean="0"/>
              <a:pPr/>
              <a:t>99</a:t>
            </a:fld>
            <a:endParaRPr lang="en-US"/>
          </a:p>
        </p:txBody>
      </p:sp>
      <p:sp>
        <p:nvSpPr>
          <p:cNvPr id="7" name="Rectangle 1"/>
          <p:cNvSpPr>
            <a:spLocks noChangeArrowheads="1"/>
          </p:cNvSpPr>
          <p:nvPr/>
        </p:nvSpPr>
        <p:spPr bwMode="auto">
          <a:xfrm>
            <a:off x="914400" y="4950768"/>
            <a:ext cx="91440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pitchFamily="34" charset="0"/>
                <a:cs typeface="Arial" pitchFamily="34" charset="0"/>
                <a:hlinkClick r:id="rId2"/>
              </a:rPr>
              <a:t>options</a:t>
            </a:r>
            <a:r>
              <a:rPr kumimoji="0" lang="en-US" sz="2400" b="0" i="0" u="none" strike="noStrike" cap="none" normalizeH="0" baseline="0" dirty="0" smtClean="0">
                <a:ln>
                  <a:noFill/>
                </a:ln>
                <a:solidFill>
                  <a:schemeClr val="tx1"/>
                </a:solidFill>
                <a:effectLst/>
                <a:latin typeface="Arial" pitchFamily="34" charset="0"/>
                <a:cs typeface="Arial" pitchFamily="34" charset="0"/>
              </a:rPr>
              <a:t> that can be passed to the </a:t>
            </a:r>
            <a:r>
              <a:rPr kumimoji="0" lang="en-US" sz="2400" b="0" i="0" u="none" strike="noStrike" cap="none" normalizeH="0" baseline="0" dirty="0" err="1" smtClean="0">
                <a:ln>
                  <a:noFill/>
                </a:ln>
                <a:solidFill>
                  <a:schemeClr val="tx1"/>
                </a:solidFill>
                <a:effectLst/>
                <a:latin typeface="Arial Unicode MS" pitchFamily="34" charset="-128"/>
                <a:cs typeface="Arial" pitchFamily="34" charset="0"/>
              </a:rPr>
              <a:t>Ajax.Request</a:t>
            </a:r>
            <a:r>
              <a:rPr kumimoji="0" lang="en-US" b="0" i="0" u="none" strike="noStrike" cap="none" normalizeH="0" baseline="0" dirty="0" smtClean="0">
                <a:ln>
                  <a:noFill/>
                </a:ln>
                <a:solidFill>
                  <a:schemeClr val="tx1"/>
                </a:solidFill>
                <a:effectLst/>
                <a:latin typeface="Arial" pitchFamily="34" charset="0"/>
                <a:cs typeface="Arial" pitchFamily="34" charset="0"/>
              </a:rPr>
              <a:t> constructor </a:t>
            </a:r>
            <a:endParaRPr kumimoji="0" lang="en-US" sz="4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3899565010"/>
      </p:ext>
    </p:extLst>
  </p:cSld>
  <p:clrMapOvr>
    <a:masterClrMapping/>
  </p:clrMapOvr>
</p:sld>
</file>

<file path=ppt/theme/theme1.xml><?xml version="1.0" encoding="utf-8"?>
<a:theme xmlns:a="http://schemas.openxmlformats.org/drawingml/2006/main" name="Theme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heme1" id="{8B5AD61E-EFE3-46CD-BB09-B9CB8FD715DA}" vid="{2146E19F-BDE7-4735-A695-7EF2D4734C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52B5B6FAA35F45AAAA0A14693F6CDD" ma:contentTypeVersion="2" ma:contentTypeDescription="Create a new document." ma:contentTypeScope="" ma:versionID="95ba11f601e2ea90a122641261d6dd65">
  <xsd:schema xmlns:xsd="http://www.w3.org/2001/XMLSchema" xmlns:xs="http://www.w3.org/2001/XMLSchema" xmlns:p="http://schemas.microsoft.com/office/2006/metadata/properties" xmlns:ns2="8594a0c9-bd85-4771-a223-3d61ab9202c9" targetNamespace="http://schemas.microsoft.com/office/2006/metadata/properties" ma:root="true" ma:fieldsID="d6261e5e83abf2fb4a581e31272c9409" ns2:_="">
    <xsd:import namespace="8594a0c9-bd85-4771-a223-3d61ab9202c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94a0c9-bd85-4771-a223-3d61ab9202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BE90C4-762D-40C1-92E6-99F087287DB6}">
  <ds:schemaRefs>
    <ds:schemaRef ds:uri="http://purl.org/dc/terms/"/>
    <ds:schemaRef ds:uri="http://schemas.microsoft.com/office/2006/metadata/properties"/>
    <ds:schemaRef ds:uri="http://schemas.openxmlformats.org/package/2006/metadata/core-properties"/>
    <ds:schemaRef ds:uri="http://purl.org/dc/dcmitype/"/>
    <ds:schemaRef ds:uri="http://purl.org/dc/elements/1.1/"/>
    <ds:schemaRef ds:uri="http://schemas.microsoft.com/office/infopath/2007/PartnerControls"/>
    <ds:schemaRef ds:uri="http://schemas.microsoft.com/office/2006/documentManagement/types"/>
    <ds:schemaRef ds:uri="8594a0c9-bd85-4771-a223-3d61ab9202c9"/>
    <ds:schemaRef ds:uri="http://www.w3.org/XML/1998/namespace"/>
  </ds:schemaRefs>
</ds:datastoreItem>
</file>

<file path=customXml/itemProps2.xml><?xml version="1.0" encoding="utf-8"?>
<ds:datastoreItem xmlns:ds="http://schemas.openxmlformats.org/officeDocument/2006/customXml" ds:itemID="{E83FD693-6665-4F7D-B391-A85863EA67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94a0c9-bd85-4771-a223-3d61ab9202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6FF129-7CC9-46DA-9C1E-654995D0B5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Theme1</Template>
  <TotalTime>2959</TotalTime>
  <Words>4483</Words>
  <Application>Microsoft Office PowerPoint</Application>
  <PresentationFormat>On-screen Show (4:3)</PresentationFormat>
  <Paragraphs>741</Paragraphs>
  <Slides>117</Slides>
  <Notes>20</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Theme1</vt:lpstr>
      <vt:lpstr>WEB 2.0 (CSE 2056)</vt:lpstr>
      <vt:lpstr>Module 1 Introduction to Web 2.0 Topics :</vt:lpstr>
      <vt:lpstr>INDEX</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Scripting Language</vt:lpstr>
      <vt:lpstr>Advantages of Scripting Languages</vt:lpstr>
      <vt:lpstr>Types of Scripting Languages</vt:lpstr>
      <vt:lpstr>Different Scripting Languages</vt:lpstr>
      <vt:lpstr>Different Scripting Languages</vt:lpstr>
      <vt:lpstr>Different Scripting Languages</vt:lpstr>
      <vt:lpstr>Different Scripting Languages</vt:lpstr>
      <vt:lpstr>Slide 31</vt:lpstr>
      <vt:lpstr>Slide 32</vt:lpstr>
      <vt:lpstr>Slide 33</vt:lpstr>
      <vt:lpstr>Slide 34</vt:lpstr>
      <vt:lpstr>Slide 35</vt:lpstr>
      <vt:lpstr>Slide 36</vt:lpstr>
      <vt:lpstr>PHP</vt:lpstr>
      <vt:lpstr>How PHP generates  HTML/JS Web pages</vt:lpstr>
      <vt:lpstr>Slide 39</vt:lpstr>
      <vt:lpstr>PHP</vt:lpstr>
      <vt:lpstr>Slide 41</vt:lpstr>
      <vt:lpstr>PHP Syntax</vt:lpstr>
      <vt:lpstr>The Structure of PHP</vt:lpstr>
      <vt:lpstr>Basic Syntax</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PHP and MYSQL Interaction</vt:lpstr>
      <vt:lpstr>Slide 65</vt:lpstr>
      <vt:lpstr>Slide 66</vt:lpstr>
      <vt:lpstr>Slide 67</vt:lpstr>
      <vt:lpstr>Slide 68</vt:lpstr>
      <vt:lpstr>Slide 69</vt:lpstr>
      <vt:lpstr>Slide 70</vt:lpstr>
      <vt:lpstr>Slide 71</vt:lpstr>
      <vt:lpstr>Slide 72</vt:lpstr>
      <vt:lpstr>JavaScript framework</vt:lpstr>
      <vt:lpstr>POPULAR JAVASCRIPT FRAMEWORKS </vt:lpstr>
      <vt:lpstr>Web 2.0 Technologies</vt:lpstr>
      <vt:lpstr>Useful Web 2.0 Tools</vt:lpstr>
      <vt:lpstr>Weblogs (Blogs)</vt:lpstr>
      <vt:lpstr>Wikis</vt:lpstr>
      <vt:lpstr>Real Simple Syndication</vt:lpstr>
      <vt:lpstr>Aggregators</vt:lpstr>
      <vt:lpstr>Social Bookmarking</vt:lpstr>
      <vt:lpstr>Social Networking</vt:lpstr>
      <vt:lpstr>Online Photo Galleries</vt:lpstr>
      <vt:lpstr>Audio/video-casting</vt:lpstr>
      <vt:lpstr>Other Fun Web 2.0 Sites</vt:lpstr>
      <vt:lpstr>Time to Explore</vt:lpstr>
      <vt:lpstr>Are you ready for this?</vt:lpstr>
      <vt:lpstr>Time to bring it all together</vt:lpstr>
      <vt:lpstr>Overview of                         JavaScript frameworks-Ajax</vt:lpstr>
      <vt:lpstr>Synchronous web communication</vt:lpstr>
      <vt:lpstr>Web applications and Ajax</vt:lpstr>
      <vt:lpstr>Web applications and Ajax</vt:lpstr>
      <vt:lpstr>Asynchronous web communication</vt:lpstr>
      <vt:lpstr>XMLHttpRequest (and why we won't use it)</vt:lpstr>
      <vt:lpstr>XMLHttpRequest (and why we won't use it)</vt:lpstr>
      <vt:lpstr>A typical Ajax request</vt:lpstr>
      <vt:lpstr>A typical Ajax request</vt:lpstr>
      <vt:lpstr>Prototype's Ajax model</vt:lpstr>
      <vt:lpstr>Prototype Ajax methods and properties</vt:lpstr>
      <vt:lpstr>Prototype Ajax methods and properties</vt:lpstr>
      <vt:lpstr>Basic Prototype Ajax template</vt:lpstr>
      <vt:lpstr>XMLHttpRequest security restrictions</vt:lpstr>
      <vt:lpstr>Handling Ajax errors</vt:lpstr>
      <vt:lpstr>Debugging Ajax code</vt:lpstr>
      <vt:lpstr>Creating a POST request</vt:lpstr>
      <vt:lpstr>Creating a POST request</vt:lpstr>
      <vt:lpstr>Prototype's Ajax Updater</vt:lpstr>
      <vt:lpstr>Slide 108</vt:lpstr>
      <vt:lpstr>Slide 109</vt:lpstr>
      <vt:lpstr>Slide 110</vt:lpstr>
      <vt:lpstr>Simple AJAX Example</vt:lpstr>
      <vt:lpstr>Slide 112</vt:lpstr>
      <vt:lpstr>Slide 113</vt:lpstr>
      <vt:lpstr>Slide 114</vt:lpstr>
      <vt:lpstr>Examples of Ajax Application </vt:lpstr>
      <vt:lpstr>Slide 116</vt:lpstr>
      <vt:lpstr>Slide 117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Windows User</cp:lastModifiedBy>
  <cp:revision>160</cp:revision>
  <dcterms:created xsi:type="dcterms:W3CDTF">2016-07-09T03:52:32Z</dcterms:created>
  <dcterms:modified xsi:type="dcterms:W3CDTF">2023-03-10T05:29:27Z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0x0101006D52B5B6FAA35F45AAAA0A14693F6CDD</vt:lpwstr>
  </property>
</Properties>
</file>